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1"/>
  </p:notesMasterIdLst>
  <p:sldIdLst>
    <p:sldId id="488" r:id="rId2"/>
    <p:sldId id="368" r:id="rId3"/>
    <p:sldId id="290" r:id="rId4"/>
    <p:sldId id="332" r:id="rId5"/>
    <p:sldId id="384" r:id="rId6"/>
    <p:sldId id="472" r:id="rId7"/>
    <p:sldId id="473" r:id="rId8"/>
    <p:sldId id="474" r:id="rId9"/>
    <p:sldId id="475" r:id="rId10"/>
    <p:sldId id="476" r:id="rId11"/>
    <p:sldId id="477" r:id="rId12"/>
    <p:sldId id="466" r:id="rId13"/>
    <p:sldId id="467" r:id="rId14"/>
    <p:sldId id="470" r:id="rId15"/>
    <p:sldId id="490" r:id="rId16"/>
    <p:sldId id="491" r:id="rId17"/>
    <p:sldId id="481" r:id="rId18"/>
    <p:sldId id="492" r:id="rId19"/>
    <p:sldId id="482" r:id="rId20"/>
    <p:sldId id="483" r:id="rId21"/>
    <p:sldId id="469" r:id="rId22"/>
    <p:sldId id="484" r:id="rId23"/>
    <p:sldId id="485" r:id="rId24"/>
    <p:sldId id="487" r:id="rId25"/>
    <p:sldId id="455" r:id="rId26"/>
    <p:sldId id="454" r:id="rId27"/>
    <p:sldId id="494" r:id="rId28"/>
    <p:sldId id="390" r:id="rId29"/>
    <p:sldId id="478" r:id="rId30"/>
  </p:sldIdLst>
  <p:sldSz cx="12192000" cy="6858000"/>
  <p:notesSz cx="6858000" cy="9144000"/>
  <p:embeddedFontLst>
    <p:embeddedFont>
      <p:font typeface="Arial Unicode MS" panose="020B0604020202020204" pitchFamily="34" charset="-127"/>
      <p:regular r:id="rId32"/>
    </p:embeddedFont>
    <p:embeddedFont>
      <p:font typeface="HY견고딕" panose="02030600000101010101" pitchFamily="18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Helvetica" panose="020B0604020202020204" pitchFamily="34" charset="0"/>
      <p:regular r:id="rId38"/>
      <p:bold r:id="rId39"/>
      <p:italic r:id="rId40"/>
      <p:boldItalic r:id="rId41"/>
    </p:embeddedFont>
    <p:embeddedFont>
      <p:font typeface="NanumGothic" pitchFamily="2" charset="-127"/>
      <p:regular r:id="rId42"/>
      <p:bold r:id="rId43"/>
    </p:embeddedFont>
    <p:embeddedFont>
      <p:font typeface="나눔고딕" pitchFamily="2" charset="-127"/>
      <p:regular r:id="rId44"/>
      <p:bold r:id="rId45"/>
    </p:embeddedFont>
    <p:embeddedFont>
      <p:font typeface="맑은 고딕" panose="020B0502040504020204" pitchFamily="34" charset="0"/>
      <p:regular r:id="rId46"/>
      <p:bold r:id="rId47"/>
    </p:embeddedFont>
    <p:embeddedFont>
      <p:font typeface="한컴바탕"/>
      <p:regular r:id="rId48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014898"/>
    <a:srgbClr val="EC0024"/>
    <a:srgbClr val="FDBEC0"/>
    <a:srgbClr val="F9F9F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6370" autoAdjust="0"/>
  </p:normalViewPr>
  <p:slideViewPr>
    <p:cSldViewPr snapToGrid="0" snapToObjects="1" showGuides="1">
      <p:cViewPr varScale="1">
        <p:scale>
          <a:sx n="136" d="100"/>
          <a:sy n="136" d="100"/>
        </p:scale>
        <p:origin x="-110" y="-312"/>
      </p:cViewPr>
      <p:guideLst>
        <p:guide orient="horz" pos="1253"/>
        <p:guide pos="7680"/>
      </p:guideLst>
    </p:cSldViewPr>
  </p:slideViewPr>
  <p:outlineViewPr>
    <p:cViewPr>
      <p:scale>
        <a:sx n="33" d="100"/>
        <a:sy n="33" d="100"/>
      </p:scale>
      <p:origin x="0" y="-8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8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3.fntdata" /><Relationship Id="rId42" Type="http://schemas.openxmlformats.org/officeDocument/2006/relationships/font" Target="fonts/font11.fntdata" /><Relationship Id="rId47" Type="http://schemas.openxmlformats.org/officeDocument/2006/relationships/font" Target="fonts/font16.fntdata" /><Relationship Id="rId50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font" Target="fonts/font2.fntdata" /><Relationship Id="rId38" Type="http://schemas.openxmlformats.org/officeDocument/2006/relationships/font" Target="fonts/font7.fntdata" /><Relationship Id="rId46" Type="http://schemas.openxmlformats.org/officeDocument/2006/relationships/font" Target="fonts/font15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font" Target="fonts/font10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font" Target="fonts/font1.fntdata" /><Relationship Id="rId37" Type="http://schemas.openxmlformats.org/officeDocument/2006/relationships/font" Target="fonts/font6.fntdata" /><Relationship Id="rId40" Type="http://schemas.openxmlformats.org/officeDocument/2006/relationships/font" Target="fonts/font9.fntdata" /><Relationship Id="rId45" Type="http://schemas.openxmlformats.org/officeDocument/2006/relationships/font" Target="fonts/font14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font" Target="fonts/font5.fntdata" /><Relationship Id="rId49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notesMaster" Target="notesMasters/notesMaster1.xml" /><Relationship Id="rId44" Type="http://schemas.openxmlformats.org/officeDocument/2006/relationships/font" Target="fonts/font13.fntdata" /><Relationship Id="rId52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font" Target="fonts/font4.fntdata" /><Relationship Id="rId43" Type="http://schemas.openxmlformats.org/officeDocument/2006/relationships/font" Target="fonts/font12.fntdata" /><Relationship Id="rId48" Type="http://schemas.openxmlformats.org/officeDocument/2006/relationships/font" Target="fonts/font17.fntdata" /><Relationship Id="rId8" Type="http://schemas.openxmlformats.org/officeDocument/2006/relationships/slide" Target="slides/slide7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82C5FB42-F5E2-4B41-BEA1-09C87D800887}" type="datetimeFigureOut">
              <a:rPr kumimoji="1" lang="x-none" altLang="en-US" smtClean="0"/>
              <a:pPr/>
              <a:t>2022-05-07</a:t>
            </a:fld>
            <a:endParaRPr kumimoji="1" lang="x-none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Gothic" panose="020D0604000000000000" pitchFamily="34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Gothic" panose="020D0604000000000000" pitchFamily="34" charset="-127"/>
              </a:defRPr>
            </a:lvl1pPr>
          </a:lstStyle>
          <a:p>
            <a:fld id="{6470BD37-0D22-2942-98B0-FB7F92520FD3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29753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anumGothic" panose="020D0604000000000000" pitchFamily="34" charset="-127"/>
        <a:ea typeface="NanumGothic" panose="020D0604000000000000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66625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7281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8793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86519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MY ESG, </a:t>
            </a:r>
            <a:r>
              <a:rPr kumimoji="1" lang="en-US" altLang="ko-KR" dirty="0" err="1"/>
              <a:t>esg</a:t>
            </a:r>
            <a:r>
              <a:rPr kumimoji="1" lang="ko-KR" altLang="en-US" dirty="0"/>
              <a:t>업계분석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챗봇</a:t>
            </a:r>
            <a:r>
              <a:rPr kumimoji="1" lang="ko-KR" altLang="en-US" dirty="0"/>
              <a:t> 크게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기능을 만들었고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처음 홈 화면은 </a:t>
            </a:r>
            <a:r>
              <a:rPr kumimoji="1" lang="en-US" altLang="ko-KR" dirty="0"/>
              <a:t>MY ESG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두가지</a:t>
            </a:r>
            <a:r>
              <a:rPr kumimoji="1" lang="ko-KR" altLang="en-US" dirty="0"/>
              <a:t> 페이지로 구성됩니다</a:t>
            </a:r>
            <a:r>
              <a:rPr kumimoji="1" lang="en-US" altLang="ko-KR" dirty="0"/>
              <a:t>. 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876985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87698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87698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876985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87698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87698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어느 분야에 특히 더 강점이 있고 약점은 무엇인지 한눈에 시각화하여 판단이 가능하다</a:t>
            </a:r>
            <a:r>
              <a:rPr kumimoji="1" lang="en-US" altLang="ko-KR" dirty="0"/>
              <a:t>. 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87698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ba1e906b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ba1e906b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776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어느 분야에 특히 더 강점이 있고 약점은 무엇인지 한눈에 시각화하여 판단이 가능하다</a:t>
            </a:r>
            <a:r>
              <a:rPr kumimoji="1" lang="en-US" altLang="ko-KR" dirty="0"/>
              <a:t>. 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876985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이는 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RDBMS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내 데이터 저장을 위한 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ERD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 구성한 화면입니다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이 장표는 전체적 설계 구조를 좀 더 명확하게 하기 위하여 모델링을 해보았습니다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핵심테이블은 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ABC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등급테이블로써 </a:t>
            </a:r>
            <a:r>
              <a:rPr lang="ko-KR" altLang="en-US" sz="1200" b="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회사아이디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평가코드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평가요소를 복합키로 설정하였습니다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회사테이블이나 평가요소 테이블과 조인하여 회사별로 평가요소에 따라 등급을 저장하고 그 등급에 따라 총점수를 계산하였습니다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547445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이는 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RDBMS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내 데이터 저장을 위한 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ERD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를 구성한 화면입니다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이 장표는 전체적 설계 구조를 좀 더 명확하게 하기 위하여 모델링을 해보았습니다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</a:p>
          <a:p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핵심테이블은 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ABC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등급테이블로써 </a:t>
            </a:r>
            <a:r>
              <a:rPr lang="ko-KR" altLang="en-US" sz="1200" b="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회사아이디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평가코드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평가요소를 복합키로 설정하였습니다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 </a:t>
            </a:r>
            <a:r>
              <a:rPr lang="ko-KR" altLang="en-US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회사테이블이나 평가요소 테이블과 조인하여 회사별로 평가요소에 따라 등급을 저장하고 그 등급에 따라 총점수를 계산하였습니다</a:t>
            </a:r>
            <a:r>
              <a:rPr lang="en-US" altLang="ko-KR" sz="1200" b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.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169083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구현되어 있는 기술 이외에도</a:t>
            </a:r>
          </a:p>
          <a:p>
            <a:r>
              <a:rPr lang="en-US" altLang="ko-KR" dirty="0"/>
              <a:t>Dart</a:t>
            </a:r>
            <a:r>
              <a:rPr lang="ko-KR" altLang="en-US" dirty="0"/>
              <a:t>에서 끌어온 데이터를 바탕으로 </a:t>
            </a:r>
            <a:r>
              <a:rPr lang="en-US" altLang="ko-KR" dirty="0" err="1"/>
              <a:t>UIpath</a:t>
            </a:r>
            <a:r>
              <a:rPr lang="ko-KR" altLang="en-US" dirty="0"/>
              <a:t>로 </a:t>
            </a:r>
            <a:r>
              <a:rPr lang="en-US" altLang="ko-KR" dirty="0"/>
              <a:t>RPA</a:t>
            </a:r>
            <a:r>
              <a:rPr lang="ko-KR" altLang="en-US" dirty="0"/>
              <a:t>를 통해 뉴스기사를 크롤링하면 변수를 추가하여 분석의 질을 높일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Konlpy</a:t>
            </a:r>
            <a:r>
              <a:rPr lang="ko-KR" altLang="en-US" dirty="0"/>
              <a:t>를 활용하여 자연어 처리</a:t>
            </a:r>
            <a:r>
              <a:rPr lang="en-US" altLang="ko-KR" dirty="0"/>
              <a:t>, </a:t>
            </a:r>
            <a:r>
              <a:rPr lang="ko-KR" altLang="en-US" dirty="0"/>
              <a:t>디스코를 활용한 프로세스 마이닝의 기술을 사용해 정확도를 기대해볼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Esg</a:t>
            </a:r>
            <a:r>
              <a:rPr lang="en-US" altLang="ko-KR" dirty="0"/>
              <a:t> </a:t>
            </a:r>
            <a:r>
              <a:rPr lang="ko-KR" altLang="en-US" dirty="0"/>
              <a:t>평가항목에 자진신고제</a:t>
            </a:r>
            <a:r>
              <a:rPr lang="en-US" altLang="ko-KR" dirty="0"/>
              <a:t>, </a:t>
            </a:r>
            <a:r>
              <a:rPr lang="ko-KR" altLang="en-US" dirty="0"/>
              <a:t>가족경영여부</a:t>
            </a:r>
            <a:r>
              <a:rPr lang="en-US" altLang="ko-KR" dirty="0"/>
              <a:t>, </a:t>
            </a:r>
            <a:r>
              <a:rPr lang="ko-KR" altLang="en-US" dirty="0"/>
              <a:t>출산휴가나 육아휴가 시행여부 등을 추가해 이러한 기술을 사용하여 더욱더 정확하고 고도화 된 서비스를 제공할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pPr/>
              <a:t>26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630589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당위성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첫째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 중소기업들이 서비스를 이용하기 위해 데이터를 입력함으로써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기업은행은 중소기업의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데이터를 축적하고 그에 따라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EV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바른기업통장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등과 같은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금융상품을 기획하고 판매함으로써 고객군을 확보할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 b="0" i="0" u="none" strike="noStrike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2800" b="0" i="0" u="none" strike="noStrike" dirty="0">
                <a:solidFill>
                  <a:schemeClr val="tx1"/>
                </a:solidFill>
                <a:effectLst/>
                <a:latin typeface="NanumGothic" panose="020D0604000000000000" pitchFamily="34" charset="-127"/>
              </a:rPr>
              <a:t>나아가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중소기업의 성장이라는 기업은행의 미션을 달성할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서비스를 통해  대한민국 중소기업들이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esg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전환을 이루면서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앞으로의 글로벌 시장에서의 입지를 다질 수 있을 것입니다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ko-KR" altLang="en-US" sz="2800" b="0" dirty="0">
              <a:effectLst/>
            </a:endParaRPr>
          </a:p>
          <a:p>
            <a:br>
              <a:rPr lang="ko-KR" altLang="en-US" sz="2800" dirty="0"/>
            </a:br>
            <a:br>
              <a:rPr lang="ko-KR" altLang="en-US" dirty="0"/>
            </a:b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616439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28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6332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단연코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ESG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최근 자본시장에서의 가장 뜨거운 감자라 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둘러싼 거대한 자본의 유입 속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ESG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글로벌 기준을 충족하지 못한 중소기업은 앞으로의 시장에서 소외될 가능성이 높습니다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기사에 따르면 중소기업의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62%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준비계획을 가지고 있지만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실제로 준비된 기업은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6.7%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불과해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ESG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전환은 가장 큰 당면 과제 중 하나라고 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 자료에 따르면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달성에 가장 큰 애로사항은 비용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가이드라인 그리고 전문인력 문제입니다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따라서 저희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조는 이 세가지 문제를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역량진단프로그램을 통해 해결할 수 있을 것이라 생각했습니다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다음으로 프로그램에 대해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소개드리겠습니다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710899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6529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제한된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준비시간에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올바른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ESG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가치를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반영하는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모델링을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하기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b="1" kern="0" spc="0" dirty="0" err="1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한국거래소에서</a:t>
            </a:r>
            <a:r>
              <a:rPr lang="en-US" altLang="ko-KR" sz="1800" b="1" kern="0" spc="0" dirty="0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b="1" kern="0" spc="0" dirty="0" err="1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실시하는</a:t>
            </a:r>
            <a:r>
              <a:rPr lang="en-US" altLang="ko-KR" sz="1800" b="1" kern="0" spc="0" dirty="0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K-ESG </a:t>
            </a:r>
            <a:r>
              <a:rPr lang="en-US" altLang="ko-KR" sz="1800" b="1" kern="0" spc="0" dirty="0" err="1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평가</a:t>
            </a:r>
            <a:r>
              <a:rPr lang="en-US" altLang="ko-KR" sz="1800" b="1" kern="0" spc="0" dirty="0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b="1" kern="0" spc="0" dirty="0" err="1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지표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중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저희가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중요하다고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생각하는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지표를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</a:t>
            </a:r>
            <a:r>
              <a:rPr lang="en-US" altLang="ko-KR" sz="1800" b="1" kern="0" spc="0" dirty="0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각 </a:t>
            </a:r>
            <a:r>
              <a:rPr lang="en-US" altLang="ko-KR" sz="1800" b="1" kern="0" spc="0" dirty="0" err="1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영역당</a:t>
            </a:r>
            <a:r>
              <a:rPr lang="en-US" altLang="ko-KR" sz="1800" b="1" kern="0" spc="0" dirty="0">
                <a:solidFill>
                  <a:srgbClr val="6182D6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 6가지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선정했습니다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 panose="02030600000101010101" pitchFamily="18" charset="2"/>
                <a:ea typeface="한컴바탕" panose="02030600000101010101" pitchFamily="18" charset="2"/>
              </a:rPr>
              <a:t>.</a:t>
            </a:r>
          </a:p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3989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3866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27166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84471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0BD37-0D22-2942-98B0-FB7F92520FD3}" type="slidenum">
              <a:rPr kumimoji="1" lang="x-none" altLang="en-US" smtClean="0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9013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73145-876F-8444-B5D9-0957B908A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628E7E-85AB-2643-ADEC-C67782287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C3256-F102-854E-961E-CBD316A3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B1AED-A906-CB47-B089-83A29163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0DFB3-B9D7-3B4E-883E-0A8A1329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58508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47324-A5CD-DE47-B4EE-72108AA7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218CF0-19A4-0C4F-9BA7-FD658F7DE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7311C-453F-9F4F-922A-3675D4AC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02702-F76C-454D-A748-E58672BB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D09EE-E448-EA4D-A4DA-218B12A6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357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30025-0ADC-9147-8F00-75973CC4F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265BB3-7581-1143-8575-E0B8C6D22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F1F3B-BD8E-7349-8CF5-9FCCFC26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5038B-2742-9044-9180-40C4026E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4AB8F-C555-2F40-8B83-62F84E14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7792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8869-42A5-4640-9274-B1290388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E3C5C-6BC9-FB40-B97A-BABA3E07B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BEF0-6C1A-C942-ABF6-309290B8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A6C24-D283-DA4D-9C33-9CDCD6E4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A3E62-6DE1-994B-AFAA-5C4B330E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623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05F48-3F37-8946-B75F-8A607E39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B4F7C-DA17-0342-BC40-6BFDDBFDD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92647-D8F7-DF4B-9267-81BEBF75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CF1C78-BCCA-7B41-8932-2C4CB501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2A9EC-CE03-A443-AA20-F6879979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1596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52D1E-36F0-1E43-9659-CB708872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393CD-37F4-2742-8D9D-2693D6F41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BF486-B784-9E4D-8ED3-E3F4B72BA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26CB40-6223-A949-9857-28B67522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67644-B834-8649-861C-8FBFA849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7ADD48-7424-2C4C-AF88-B3D31921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3915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2264-A0A3-AD4B-9C90-F5532381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79320-B812-6A46-84C4-8563FA0EA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443DBA-0DAC-F84F-80D5-89A6F8064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B5751C-E9C5-2641-A46F-AB853C789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CEED23-BB71-1743-99F6-256BE4EBC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4F7255-B46C-504D-BFD2-526B044A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0156F7-7DB0-814B-8F17-6664CAF6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321C52-860C-7B43-8CDE-4DE498D5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0599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F604D-1491-6749-96CF-EDD7C5B1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51ED62-8DAE-C341-81B1-39381D1F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CCD819-BB13-E543-9BCD-C6A8CA72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2A0A5-3EC1-3A47-B9E1-F1513680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3703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A3CC6C-B912-E642-A8CE-77412A267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E85202-73E0-A94F-9425-62DF9DBD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BCDDE-9F33-3941-A6AF-B6046581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0291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85248-FEC2-7040-B7B1-4B384328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E5F694-92CC-E044-B6B6-863BA9E6E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A8D38-A72F-0A40-8B89-ADB2A19AF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EFB55-594E-A448-9104-12D3090C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769D6-9EDC-3F45-8826-315A69BA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0DBED-21CB-5A43-BBE8-2D998195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3835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AFCF2-77A0-CC43-BACC-F102CEC5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8AD73A-5571-0449-AF15-762209867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444D7D-A2A9-CE48-B0BF-9BF0B5D94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76993C-9050-8D47-98FD-9B1B43CD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0F51-8956-0443-B3D1-DC8857D33BD2}" type="datetimeFigureOut">
              <a:rPr kumimoji="1" lang="x-none" altLang="en-US" smtClean="0"/>
              <a:t>2022-05-07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420D1C-DACC-5841-8589-59D72946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410DC-B85D-9943-A17D-7DADDA23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F103-35FC-1A4B-9E6C-86A0BB3ACC61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09460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2AC81E-3FC9-0947-ACC4-C1B7F23DB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01C06-4132-704B-B920-E78CB935B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53D0B-6214-804C-A5BA-8476030E6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12C80F51-8956-0443-B3D1-DC8857D33BD2}" type="datetimeFigureOut">
              <a:rPr kumimoji="1" lang="x-none" altLang="en-US" smtClean="0"/>
              <a:pPr/>
              <a:t>2022-05-07</a:t>
            </a:fld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9AAE33-426E-134A-95AF-8E77C79B2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16FD0-D93F-1A47-A6C9-A76893C58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2337F103-35FC-1A4B-9E6C-86A0BB3ACC61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38154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.png" /><Relationship Id="rId5" Type="http://schemas.microsoft.com/office/2007/relationships/hdphoto" Target="../media/hdphoto1.wdp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image" Target="../media/image19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3" Type="http://schemas.microsoft.com/office/2007/relationships/hdphoto" Target="../media/hdphoto2.wdp" /><Relationship Id="rId7" Type="http://schemas.openxmlformats.org/officeDocument/2006/relationships/image" Target="../media/image4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.png" /><Relationship Id="rId5" Type="http://schemas.microsoft.com/office/2007/relationships/hdphoto" Target="../media/hdphoto1.wdp" /><Relationship Id="rId4" Type="http://schemas.openxmlformats.org/officeDocument/2006/relationships/image" Target="../media/image2.png" /><Relationship Id="rId9" Type="http://schemas.microsoft.com/office/2007/relationships/hdphoto" Target="../media/hdphoto3.wdp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openxmlformats.org/officeDocument/2006/relationships/image" Target="../media/image25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microsoft.com/office/2007/relationships/hdphoto" Target="../media/hdphoto4.wdp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6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7.png" /><Relationship Id="rId5" Type="http://schemas.openxmlformats.org/officeDocument/2006/relationships/image" Target="../media/image24.png" /><Relationship Id="rId4" Type="http://schemas.openxmlformats.org/officeDocument/2006/relationships/image" Target="../media/image22.png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3" Type="http://schemas.openxmlformats.org/officeDocument/2006/relationships/image" Target="../media/image4.png" /><Relationship Id="rId7" Type="http://schemas.openxmlformats.org/officeDocument/2006/relationships/image" Target="../media/image30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2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0.png" /><Relationship Id="rId5" Type="http://schemas.openxmlformats.org/officeDocument/2006/relationships/image" Target="../media/image32.png" /><Relationship Id="rId4" Type="http://schemas.openxmlformats.org/officeDocument/2006/relationships/image" Target="../media/image22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8.png" /><Relationship Id="rId5" Type="http://schemas.openxmlformats.org/officeDocument/2006/relationships/image" Target="../media/image33.png" /><Relationship Id="rId4" Type="http://schemas.openxmlformats.org/officeDocument/2006/relationships/image" Target="../media/image22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1.png" /><Relationship Id="rId5" Type="http://schemas.openxmlformats.org/officeDocument/2006/relationships/image" Target="../media/image34.png" /><Relationship Id="rId4" Type="http://schemas.openxmlformats.org/officeDocument/2006/relationships/image" Target="../media/image4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5.png" /><Relationship Id="rId4" Type="http://schemas.openxmlformats.org/officeDocument/2006/relationships/image" Target="../media/image4.png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 /><Relationship Id="rId3" Type="http://schemas.openxmlformats.org/officeDocument/2006/relationships/slideLayout" Target="../slideLayouts/slideLayout1.xml" /><Relationship Id="rId7" Type="http://schemas.openxmlformats.org/officeDocument/2006/relationships/hyperlink" Target="https://drive.google.com/file/d/1CLJpHDQsoi5dIT7DLcD8KTSe17shhQsz/view?usp=sharing" TargetMode="Externa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36.png" /><Relationship Id="rId5" Type="http://schemas.openxmlformats.org/officeDocument/2006/relationships/image" Target="../media/image4.png" /><Relationship Id="rId4" Type="http://schemas.openxmlformats.org/officeDocument/2006/relationships/notesSlide" Target="../notesSlides/notesSlide21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8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 /><Relationship Id="rId3" Type="http://schemas.openxmlformats.org/officeDocument/2006/relationships/image" Target="../media/image40.jpeg" /><Relationship Id="rId7" Type="http://schemas.openxmlformats.org/officeDocument/2006/relationships/image" Target="../media/image43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openxmlformats.org/officeDocument/2006/relationships/image" Target="../media/image42.jpeg" /><Relationship Id="rId4" Type="http://schemas.openxmlformats.org/officeDocument/2006/relationships/image" Target="../media/image41.jpeg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 /><Relationship Id="rId3" Type="http://schemas.openxmlformats.org/officeDocument/2006/relationships/image" Target="../media/image4.png" /><Relationship Id="rId7" Type="http://schemas.openxmlformats.org/officeDocument/2006/relationships/image" Target="../media/image23.png" /><Relationship Id="rId12" Type="http://schemas.openxmlformats.org/officeDocument/2006/relationships/image" Target="../media/image28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.png" /><Relationship Id="rId11" Type="http://schemas.openxmlformats.org/officeDocument/2006/relationships/image" Target="../media/image31.png" /><Relationship Id="rId5" Type="http://schemas.microsoft.com/office/2007/relationships/hdphoto" Target="../media/hdphoto1.wdp" /><Relationship Id="rId10" Type="http://schemas.openxmlformats.org/officeDocument/2006/relationships/image" Target="../media/image35.png" /><Relationship Id="rId4" Type="http://schemas.openxmlformats.org/officeDocument/2006/relationships/image" Target="../media/image2.png" /><Relationship Id="rId9" Type="http://schemas.openxmlformats.org/officeDocument/2006/relationships/image" Target="../media/image29.png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6.jpe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.png" /><Relationship Id="rId11" Type="http://schemas.openxmlformats.org/officeDocument/2006/relationships/image" Target="../media/image4.png" /><Relationship Id="rId5" Type="http://schemas.openxmlformats.org/officeDocument/2006/relationships/image" Target="../media/image9.png" /><Relationship Id="rId10" Type="http://schemas.openxmlformats.org/officeDocument/2006/relationships/image" Target="../media/image14.png" /><Relationship Id="rId4" Type="http://schemas.openxmlformats.org/officeDocument/2006/relationships/image" Target="../media/image8.png" /><Relationship Id="rId9" Type="http://schemas.openxmlformats.org/officeDocument/2006/relationships/image" Target="../media/image13.pn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유한회사] 제 1편 카자흐스탄에서는 왜 유한회사를 설립해야 하나요? - CIStod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8"/>
          <a:stretch/>
        </p:blipFill>
        <p:spPr bwMode="auto">
          <a:xfrm>
            <a:off x="6103620" y="0"/>
            <a:ext cx="60883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66EEBF-0FB9-4B80-B0B2-D930B31352D8}"/>
              </a:ext>
            </a:extLst>
          </p:cNvPr>
          <p:cNvGrpSpPr/>
          <p:nvPr/>
        </p:nvGrpSpPr>
        <p:grpSpPr>
          <a:xfrm>
            <a:off x="12746264" y="-1134208"/>
            <a:ext cx="1155700" cy="1134208"/>
            <a:chOff x="5518150" y="2861896"/>
            <a:chExt cx="1155700" cy="11342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BAD359-9F20-4549-92FE-32AEF95D0C33}"/>
                </a:ext>
              </a:extLst>
            </p:cNvPr>
            <p:cNvSpPr/>
            <p:nvPr/>
          </p:nvSpPr>
          <p:spPr>
            <a:xfrm>
              <a:off x="6071577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959FE61-0B00-4270-807C-3372ABD8516A}"/>
                </a:ext>
              </a:extLst>
            </p:cNvPr>
            <p:cNvGrpSpPr/>
            <p:nvPr/>
          </p:nvGrpSpPr>
          <p:grpSpPr>
            <a:xfrm>
              <a:off x="6096000" y="2929304"/>
              <a:ext cx="0" cy="999392"/>
              <a:chOff x="6096000" y="2247900"/>
              <a:chExt cx="0" cy="2362200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3235150B-1E24-48F2-8006-5BCF44318278}"/>
                  </a:ext>
                </a:extLst>
              </p:cNvPr>
              <p:cNvCxnSpPr/>
              <p:nvPr/>
            </p:nvCxnSpPr>
            <p:spPr>
              <a:xfrm flipV="1">
                <a:off x="6096000" y="2247900"/>
                <a:ext cx="0" cy="1016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A6A4E68-87A8-4D50-B592-BF3612D68212}"/>
                  </a:ext>
                </a:extLst>
              </p:cNvPr>
              <p:cNvCxnSpPr/>
              <p:nvPr/>
            </p:nvCxnSpPr>
            <p:spPr>
              <a:xfrm flipV="1">
                <a:off x="6096000" y="3594100"/>
                <a:ext cx="0" cy="1016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5BF6A50-D82C-4248-9AAE-61CD65816CB7}"/>
                </a:ext>
              </a:extLst>
            </p:cNvPr>
            <p:cNvCxnSpPr/>
            <p:nvPr/>
          </p:nvCxnSpPr>
          <p:spPr>
            <a:xfrm rot="5400000" flipV="1">
              <a:off x="6380773" y="3214077"/>
              <a:ext cx="0" cy="4298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622177-7B2F-4D37-80CE-83B26F94BA98}"/>
                </a:ext>
              </a:extLst>
            </p:cNvPr>
            <p:cNvCxnSpPr/>
            <p:nvPr/>
          </p:nvCxnSpPr>
          <p:spPr>
            <a:xfrm rot="5400000" flipV="1">
              <a:off x="5811227" y="3214077"/>
              <a:ext cx="0" cy="4298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5957E97-62E7-40CB-A3B4-D5CCF53CF46C}"/>
                </a:ext>
              </a:extLst>
            </p:cNvPr>
            <p:cNvSpPr/>
            <p:nvPr/>
          </p:nvSpPr>
          <p:spPr>
            <a:xfrm>
              <a:off x="6071577" y="2861896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9AAED1-286A-491E-86CD-8F38A8FE8EF3}"/>
                </a:ext>
              </a:extLst>
            </p:cNvPr>
            <p:cNvSpPr/>
            <p:nvPr/>
          </p:nvSpPr>
          <p:spPr>
            <a:xfrm>
              <a:off x="6071577" y="3947258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CB8271C-37B3-4893-85FC-E7ADD3E46DA8}"/>
                </a:ext>
              </a:extLst>
            </p:cNvPr>
            <p:cNvSpPr/>
            <p:nvPr/>
          </p:nvSpPr>
          <p:spPr>
            <a:xfrm>
              <a:off x="6625004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32DF09E-8B43-4B34-AC6D-6A2317A3C6F2}"/>
                </a:ext>
              </a:extLst>
            </p:cNvPr>
            <p:cNvSpPr/>
            <p:nvPr/>
          </p:nvSpPr>
          <p:spPr>
            <a:xfrm>
              <a:off x="5518150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189799" y="312737"/>
            <a:ext cx="3953630" cy="6435653"/>
            <a:chOff x="3776878" y="805583"/>
            <a:chExt cx="3785167" cy="566206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EF6E528-ACD0-4CAA-80BF-08FE06D7A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3" b="100000" l="12762" r="84762">
                          <a14:foregroundMark x1="32381" y1="6416" x2="32381" y2="6416"/>
                          <a14:foregroundMark x1="29905" y1="5321" x2="34857" y2="6573"/>
                          <a14:foregroundMark x1="29333" y1="6573" x2="33905" y2="5477"/>
                          <a14:foregroundMark x1="64381" y1="6573" x2="72000" y2="6573"/>
                          <a14:foregroundMark x1="26667" y1="6103" x2="72000" y2="90141"/>
                          <a14:foregroundMark x1="35810" y1="22066" x2="68571" y2="21753"/>
                          <a14:foregroundMark x1="31619" y1="6260" x2="55048" y2="30829"/>
                          <a14:foregroundMark x1="37333" y1="10485" x2="68381" y2="10642"/>
                          <a14:foregroundMark x1="66476" y1="5477" x2="69333" y2="5164"/>
                          <a14:foregroundMark x1="70286" y1="5008" x2="73714" y2="5947"/>
                          <a14:foregroundMark x1="72190" y1="21753" x2="69143" y2="52582"/>
                          <a14:foregroundMark x1="27429" y1="17371" x2="29714" y2="85133"/>
                          <a14:foregroundMark x1="28571" y1="88576" x2="64571" y2="91393"/>
                          <a14:foregroundMark x1="36190" y1="45070" x2="47810" y2="79656"/>
                          <a14:foregroundMark x1="72381" y1="54304" x2="72762" y2="73552"/>
                        </a14:backgroundRemoval>
                      </a14:imgEffect>
                    </a14:imgLayer>
                  </a14:imgProps>
                </a:ext>
              </a:extLst>
            </a:blip>
            <a:srcRect l="13614" r="16159"/>
            <a:stretch/>
          </p:blipFill>
          <p:spPr>
            <a:xfrm>
              <a:off x="3776878" y="805583"/>
              <a:ext cx="3785167" cy="5662066"/>
            </a:xfrm>
            <a:prstGeom prst="rect">
              <a:avLst/>
            </a:prstGeom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121" y="1376829"/>
              <a:ext cx="2682240" cy="4519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AutoShape 4" descr="회사 일반현황 | 회사소개 | (주)TI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회사 일반현황 | 회사소개 | (주)TI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14513D-CB97-48CF-98E8-046DF4F7577B}"/>
              </a:ext>
            </a:extLst>
          </p:cNvPr>
          <p:cNvSpPr txBox="1"/>
          <p:nvPr/>
        </p:nvSpPr>
        <p:spPr>
          <a:xfrm>
            <a:off x="998708" y="2723142"/>
            <a:ext cx="3797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DT</a:t>
            </a:r>
            <a:r>
              <a:rPr lang="ko-KR" altLang="en-US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를 통한 중소기업 </a:t>
            </a:r>
            <a:r>
              <a:rPr lang="en-US" altLang="ko-KR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ESG </a:t>
            </a:r>
            <a:r>
              <a:rPr lang="ko-KR" altLang="en-US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전환</a:t>
            </a:r>
            <a:endParaRPr lang="en-US" altLang="ko-KR" sz="2400" b="1" spc="-300" dirty="0">
              <a:ln>
                <a:solidFill>
                  <a:schemeClr val="bg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/>
            <a:r>
              <a:rPr lang="en-US" altLang="ko-KR" sz="32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32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역량진단프로그램</a:t>
            </a:r>
          </a:p>
        </p:txBody>
      </p:sp>
      <p:sp>
        <p:nvSpPr>
          <p:cNvPr id="28" name="Google Shape;341;p28">
            <a:extLst>
              <a:ext uri="{FF2B5EF4-FFF2-40B4-BE49-F238E27FC236}">
                <a16:creationId xmlns:a16="http://schemas.microsoft.com/office/drawing/2014/main" id="{6A0D59EA-1E55-5D45-8AE2-FB8684E9C239}"/>
              </a:ext>
            </a:extLst>
          </p:cNvPr>
          <p:cNvSpPr txBox="1"/>
          <p:nvPr/>
        </p:nvSpPr>
        <p:spPr>
          <a:xfrm>
            <a:off x="1476143" y="4995954"/>
            <a:ext cx="3320400" cy="49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IBK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기업은행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신입행원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연수 </a:t>
            </a:r>
            <a:r>
              <a:rPr 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sz="1400" b="1" dirty="0">
              <a:latin typeface="NanumGothic" panose="020D0604000000000000" pitchFamily="34" charset="-127"/>
            </a:endParaRP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6B31E537-2581-42FC-98E4-6CE185E6D8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97" t="18916" r="72439" b="20668"/>
          <a:stretch/>
        </p:blipFill>
        <p:spPr>
          <a:xfrm>
            <a:off x="880547" y="2569407"/>
            <a:ext cx="559991" cy="6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1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94320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사회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(S)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데이터는 다음의 기준으로 정량화 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aphicFrame>
        <p:nvGraphicFramePr>
          <p:cNvPr id="18" name="표 11">
            <a:extLst>
              <a:ext uri="{FF2B5EF4-FFF2-40B4-BE49-F238E27FC236}">
                <a16:creationId xmlns:a16="http://schemas.microsoft.com/office/drawing/2014/main" id="{3B9C22B6-B634-DD43-BCB0-7EBD90EF21E3}"/>
              </a:ext>
            </a:extLst>
          </p:cNvPr>
          <p:cNvGraphicFramePr>
            <a:graphicFrameLocks noGrp="1"/>
          </p:cNvGraphicFramePr>
          <p:nvPr/>
        </p:nvGraphicFramePr>
        <p:xfrm>
          <a:off x="343031" y="1593290"/>
          <a:ext cx="11505933" cy="4371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33">
                  <a:extLst>
                    <a:ext uri="{9D8B030D-6E8A-4147-A177-3AD203B41FA5}">
                      <a16:colId xmlns:a16="http://schemas.microsoft.com/office/drawing/2014/main" val="4150090973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3995345475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1782214530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1305809372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1287033984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2103128520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3690776405"/>
                    </a:ext>
                  </a:extLst>
                </a:gridCol>
              </a:tblGrid>
              <a:tr h="361642">
                <a:tc rowSpan="2">
                  <a:txBody>
                    <a:bodyPr/>
                    <a:lstStyle/>
                    <a:p>
                      <a:pPr algn="ctr"/>
                      <a:r>
                        <a:rPr lang="x-none" altLang="en-US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사회 </a:t>
                      </a:r>
                      <a:r>
                        <a:rPr lang="en-US" altLang="ko-KR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(S)</a:t>
                      </a: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23597"/>
                  </a:ext>
                </a:extLst>
              </a:tr>
              <a:tr h="361642">
                <a:tc vMerge="1">
                  <a:txBody>
                    <a:bodyPr/>
                    <a:lstStyle/>
                    <a:p>
                      <a:pPr algn="ctr"/>
                      <a:r>
                        <a:rPr lang="x-none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신규 채용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정규직 비율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여성 구성원 비율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여성 급여 비율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법 </a:t>
                      </a:r>
                      <a:r>
                        <a:rPr lang="en-US" altLang="ko-KR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 </a:t>
                      </a: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규제 위반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근속연수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40"/>
                  </a:ext>
                </a:extLst>
              </a:tr>
              <a:tr h="12161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정량화 방식</a:t>
                      </a:r>
                      <a:endParaRPr lang="x-none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채용 규모와 성장세를 변수로 활용</a:t>
                      </a:r>
                      <a:endParaRPr lang="en-US" altLang="x-none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임직원 중 정규직의 비율을 변수로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임직원 중 여성 구성원의 비율을 변수로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남성 대비 여성의 급여 비율을 변수로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법 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규제 위반 건수를 변수로 활용</a:t>
                      </a:r>
                      <a:endParaRPr lang="en-US" altLang="x-none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임직원의 평균 근속 연수를 변수로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4572282"/>
                  </a:ext>
                </a:extLst>
              </a:tr>
              <a:tr h="1216179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활용</a:t>
                      </a:r>
                      <a:r>
                        <a:rPr lang="ko-KR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자료</a:t>
                      </a:r>
                      <a:endParaRPr lang="x-none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와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en-US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뉴스기사에서 </a:t>
                      </a:r>
                      <a:r>
                        <a:rPr lang="ko-KR" altLang="x-none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와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en-US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뉴스기사에서 </a:t>
                      </a:r>
                      <a:r>
                        <a:rPr lang="ko-KR" altLang="x-none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지속가능경영보고서와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사업보고서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지속가능경영보고서와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사업보고서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와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en-US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뉴스기사에서 </a:t>
                      </a:r>
                      <a:r>
                        <a:rPr lang="ko-KR" altLang="x-none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지속가능경영보고서와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사업보고서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566335"/>
                  </a:ext>
                </a:extLst>
              </a:tr>
              <a:tr h="1216179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신규 채용 없을 경우 경력직 채용을 참고하여 작성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기업의 규모를 고려하여서 단순 수치가 아닌 전체에서 얼마인지를 나타내는 비율로 표현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함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기업의 규모 차이로 인한 데이터의 오류가 생기지 않게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제작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크롤러의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경우 네이버 뉴스에 해당 기업의 이름과 함께 법 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규제 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위반 검색어와 함께 입력</a:t>
                      </a: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94185052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5FBC10-2668-4289-A96B-264ECA0589FB}"/>
              </a:ext>
            </a:extLst>
          </p:cNvPr>
          <p:cNvGrpSpPr/>
          <p:nvPr/>
        </p:nvGrpSpPr>
        <p:grpSpPr>
          <a:xfrm>
            <a:off x="355949" y="-27866"/>
            <a:ext cx="6691214" cy="630788"/>
            <a:chOff x="355949" y="45286"/>
            <a:chExt cx="6691214" cy="6307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F8B7EAD-E0CD-4A64-BF7E-70ED5F800A91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F5118C-C38E-40C3-9E62-CA641AF3096E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2BEF44-7A06-4964-8BBD-46A298B7F9AE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5AAE78-8AAF-450E-B5A6-E0CB15DF8594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AC1C8B-F035-4EC8-82CD-92BFA7D04317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243080E1-DB99-4173-AD61-394451FDD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116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94320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지배구조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(G)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데이터는 다음의 기준으로 정량화 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aphicFrame>
        <p:nvGraphicFramePr>
          <p:cNvPr id="18" name="표 11">
            <a:extLst>
              <a:ext uri="{FF2B5EF4-FFF2-40B4-BE49-F238E27FC236}">
                <a16:creationId xmlns:a16="http://schemas.microsoft.com/office/drawing/2014/main" id="{3B9C22B6-B634-DD43-BCB0-7EBD90EF21E3}"/>
              </a:ext>
            </a:extLst>
          </p:cNvPr>
          <p:cNvGraphicFramePr>
            <a:graphicFrameLocks noGrp="1"/>
          </p:cNvGraphicFramePr>
          <p:nvPr/>
        </p:nvGraphicFramePr>
        <p:xfrm>
          <a:off x="343031" y="1593290"/>
          <a:ext cx="11505933" cy="4371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33">
                  <a:extLst>
                    <a:ext uri="{9D8B030D-6E8A-4147-A177-3AD203B41FA5}">
                      <a16:colId xmlns:a16="http://schemas.microsoft.com/office/drawing/2014/main" val="4150090973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3995345475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1782214530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1305809372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1287033984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2103128520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3690776405"/>
                    </a:ext>
                  </a:extLst>
                </a:gridCol>
              </a:tblGrid>
              <a:tr h="361642">
                <a:tc rowSpan="2">
                  <a:txBody>
                    <a:bodyPr/>
                    <a:lstStyle/>
                    <a:p>
                      <a:pPr algn="ctr"/>
                      <a:r>
                        <a:rPr lang="x-none" altLang="en-US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지배구조 </a:t>
                      </a:r>
                      <a:r>
                        <a:rPr lang="en-US" altLang="ko-KR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(G)</a:t>
                      </a: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23597"/>
                  </a:ext>
                </a:extLst>
              </a:tr>
              <a:tr h="361642">
                <a:tc vMerge="1">
                  <a:txBody>
                    <a:bodyPr/>
                    <a:lstStyle/>
                    <a:p>
                      <a:pPr algn="ctr"/>
                      <a:r>
                        <a:rPr lang="x-none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사외이사 비율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배당 정책 및 이행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감사기구 전문성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주주총회 소집 공고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내부거래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임원 </a:t>
                      </a:r>
                      <a:r>
                        <a:rPr lang="en-US" altLang="ko-KR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 </a:t>
                      </a: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직원 보수 비율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40"/>
                  </a:ext>
                </a:extLst>
              </a:tr>
              <a:tr h="12161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정량화 방식</a:t>
                      </a:r>
                      <a:endParaRPr lang="x-none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전체 이사 중 사외 이사 비율을 변수로 활용</a:t>
                      </a:r>
                      <a:endParaRPr lang="en-US" altLang="x-none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배당 정책 이행 여부를 판단하기 위해 현금배당성향을 변수로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회계감사법인의 총보수를 총시간으로 나눈 시간당 보수를 변수로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주주총회 개최 시 사전 소집 공고를 </a:t>
                      </a:r>
                      <a:r>
                        <a:rPr lang="en-US" altLang="ko-KR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DART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 공시했는지 여부를 변수로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내부거래 규모와 그 내용이 공정위에서 정한 내부거래 기준에 부합하는지를 변수로 활용</a:t>
                      </a:r>
                      <a:endParaRPr lang="en-US" altLang="x-none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직원 보수 대비 임원의 보수가 얼마나 높은지를 변수로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4572282"/>
                  </a:ext>
                </a:extLst>
              </a:tr>
              <a:tr h="1216179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활용</a:t>
                      </a:r>
                      <a:r>
                        <a:rPr lang="ko-KR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자료</a:t>
                      </a:r>
                      <a:endParaRPr lang="x-none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지속가능경영보고서와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사업보고서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지속가능경영보고서와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사업보고서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와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en-US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뉴스기사에서 </a:t>
                      </a:r>
                      <a:r>
                        <a:rPr lang="ko-KR" altLang="x-none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지속가능경영보고서와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사업보고서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와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en-US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공정위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내부거래 규정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지속가능경영보고서와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사업보고서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566335"/>
                  </a:ext>
                </a:extLst>
              </a:tr>
              <a:tr h="1216179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감사기구의 전문성 같은 경우 회계법인의 보수가 높을수록 숙련된 회계사가 감사에 참여했을 확률이 높은 것을 참고하여 정량화 방식 선정</a:t>
                      </a: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공정위가 인정하는 수준의 내부거래는 공정한 거래로 판단하고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그 이상 규모의 거래를 지배구조를 저해하는 요인으로 판단</a:t>
                      </a: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941850526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A4436B66-786A-4816-84F8-83A72E96F9A1}"/>
              </a:ext>
            </a:extLst>
          </p:cNvPr>
          <p:cNvGrpSpPr/>
          <p:nvPr/>
        </p:nvGrpSpPr>
        <p:grpSpPr>
          <a:xfrm>
            <a:off x="355949" y="-27866"/>
            <a:ext cx="6691214" cy="630788"/>
            <a:chOff x="355949" y="45286"/>
            <a:chExt cx="6691214" cy="63078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4ACD37E-354A-40B5-BF87-D3679F3208E3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20D020-5BA0-47ED-B408-1D3FDFE788AF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8F0F49-48B0-4221-A871-F93907860575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8E3D40-F0E2-48A2-8626-B443354FE629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6AB801-D51D-4D73-9848-2E4DC0E79F60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8C551A1F-1D9F-4B90-8A15-93707C016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80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126885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Social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기준을 비지도학습인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K-Means Clustering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으로 분류한 결과는 다음과 같음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(K=3)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0A52D8C-7B06-46B0-9EC8-05AEE8E54752}"/>
              </a:ext>
            </a:extLst>
          </p:cNvPr>
          <p:cNvGrpSpPr/>
          <p:nvPr/>
        </p:nvGrpSpPr>
        <p:grpSpPr>
          <a:xfrm>
            <a:off x="598710" y="1926094"/>
            <a:ext cx="11233626" cy="3752330"/>
            <a:chOff x="635286" y="2145551"/>
            <a:chExt cx="10099769" cy="30112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5D56C2E-D6FE-4048-AAD9-DE47909034AB}"/>
                </a:ext>
              </a:extLst>
            </p:cNvPr>
            <p:cNvGrpSpPr/>
            <p:nvPr/>
          </p:nvGrpSpPr>
          <p:grpSpPr>
            <a:xfrm>
              <a:off x="635286" y="2388402"/>
              <a:ext cx="7786338" cy="2768399"/>
              <a:chOff x="635286" y="2388402"/>
              <a:chExt cx="7786338" cy="276839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5456D67-9CA5-4042-A686-D5AC1E3016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3053"/>
              <a:stretch/>
            </p:blipFill>
            <p:spPr>
              <a:xfrm>
                <a:off x="5712081" y="2388402"/>
                <a:ext cx="2709543" cy="276839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A470BC3-94CC-4EFC-BD28-CE0F9F334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286" y="2452410"/>
                <a:ext cx="5639587" cy="2562583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AD5816D-55C9-46A0-BCB2-A5DD39388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518"/>
            <a:stretch/>
          </p:blipFill>
          <p:spPr>
            <a:xfrm>
              <a:off x="8357616" y="2145551"/>
              <a:ext cx="2377439" cy="2851154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27D8130-1C69-4E2A-B8EC-29CD8522B540}"/>
              </a:ext>
            </a:extLst>
          </p:cNvPr>
          <p:cNvGrpSpPr/>
          <p:nvPr/>
        </p:nvGrpSpPr>
        <p:grpSpPr>
          <a:xfrm>
            <a:off x="355949" y="-27866"/>
            <a:ext cx="6691214" cy="630788"/>
            <a:chOff x="355949" y="45286"/>
            <a:chExt cx="6691214" cy="63078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DE6D1A9-FF39-48DC-9A50-34E34ECA207C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41D92B-5635-4F56-B987-494B871AFFDD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AEC89D-0D06-43AC-833F-5FB25951EB2C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45CB40-40A7-42BF-A9D1-1C152239A3F5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B890E1-9465-4172-BE32-6DC8E2998D48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31" name="그림 30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3765F3-DB4B-4C4C-A159-379626828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CA5502-1A2B-4517-B2E5-1C3B3250E84B}"/>
              </a:ext>
            </a:extLst>
          </p:cNvPr>
          <p:cNvSpPr/>
          <p:nvPr/>
        </p:nvSpPr>
        <p:spPr>
          <a:xfrm>
            <a:off x="989517" y="546576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&lt;S :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머신러닝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분류를 통한 데이터 군집화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6873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126885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Governance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기준을 비지도학습인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K-Means Clustering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으로 분류한 결과는 다음과 같음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(K=3)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CB2CD8-5BCE-4AF1-8605-7791CFF70D4E}"/>
              </a:ext>
            </a:extLst>
          </p:cNvPr>
          <p:cNvGrpSpPr/>
          <p:nvPr/>
        </p:nvGrpSpPr>
        <p:grpSpPr>
          <a:xfrm>
            <a:off x="772089" y="2304287"/>
            <a:ext cx="10647821" cy="2759959"/>
            <a:chOff x="-696380" y="2210987"/>
            <a:chExt cx="11901985" cy="311843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BBF92C-761B-4A36-ADDB-51F78A8C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7654" y="2210987"/>
              <a:ext cx="5707951" cy="311843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B11090-6AF2-48FF-8545-43396CFA0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96380" y="2213803"/>
              <a:ext cx="5568342" cy="3115620"/>
            </a:xfrm>
            <a:prstGeom prst="rect">
              <a:avLst/>
            </a:prstGeom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BC7C37-D8C8-4F49-9A6C-DD242EA729BA}"/>
              </a:ext>
            </a:extLst>
          </p:cNvPr>
          <p:cNvSpPr/>
          <p:nvPr/>
        </p:nvSpPr>
        <p:spPr>
          <a:xfrm>
            <a:off x="980382" y="5248470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&lt;G : </a:t>
            </a:r>
            <a:r>
              <a:rPr lang="ko-KR" altLang="en-US" sz="16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머신러닝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분류를 통한 데이터 군집화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&gt;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5D1B79B-9331-4DAF-9709-4FF3A74B28C7}"/>
              </a:ext>
            </a:extLst>
          </p:cNvPr>
          <p:cNvGrpSpPr/>
          <p:nvPr/>
        </p:nvGrpSpPr>
        <p:grpSpPr>
          <a:xfrm>
            <a:off x="355949" y="-27866"/>
            <a:ext cx="6691214" cy="630788"/>
            <a:chOff x="355949" y="45286"/>
            <a:chExt cx="6691214" cy="63078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3F5E683-5D48-4FB4-AF33-04DF965F08F0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718FB1A-F6BC-46A5-A4E0-392C7ED372C1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C45CEB1-8AF3-4E19-B72C-4641ED037743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7416052-6A0E-4B05-9924-3338DC417989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2150005-A5BB-44F7-A928-321CD4F887B9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54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9A1C564-1D1B-4C93-8450-812DBFE7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229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토의 토론 수업 방법: ① 아이디어를 얻는 토의·토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34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4" b="15666"/>
          <a:stretch/>
        </p:blipFill>
        <p:spPr bwMode="auto">
          <a:xfrm>
            <a:off x="-30480" y="0"/>
            <a:ext cx="12267743" cy="692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93657" y="118052"/>
            <a:ext cx="4671764" cy="6808528"/>
            <a:chOff x="3776878" y="805583"/>
            <a:chExt cx="3785167" cy="566206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EF6E528-ACD0-4CAA-80BF-08FE06D7A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3" b="100000" l="12762" r="84762">
                          <a14:foregroundMark x1="32381" y1="6416" x2="32381" y2="6416"/>
                          <a14:foregroundMark x1="29905" y1="5321" x2="34857" y2="6573"/>
                          <a14:foregroundMark x1="29333" y1="6573" x2="33905" y2="5477"/>
                          <a14:foregroundMark x1="64381" y1="6573" x2="72000" y2="6573"/>
                          <a14:foregroundMark x1="26667" y1="6103" x2="72000" y2="90141"/>
                          <a14:foregroundMark x1="35810" y1="22066" x2="68571" y2="21753"/>
                          <a14:foregroundMark x1="31619" y1="6260" x2="55048" y2="30829"/>
                          <a14:foregroundMark x1="37333" y1="10485" x2="68381" y2="10642"/>
                          <a14:foregroundMark x1="66476" y1="5477" x2="69333" y2="5164"/>
                          <a14:foregroundMark x1="70286" y1="5008" x2="73714" y2="5947"/>
                          <a14:foregroundMark x1="72190" y1="21753" x2="69143" y2="52582"/>
                          <a14:foregroundMark x1="27429" y1="17371" x2="29714" y2="85133"/>
                          <a14:foregroundMark x1="28571" y1="88576" x2="64571" y2="91393"/>
                          <a14:foregroundMark x1="36190" y1="45070" x2="47810" y2="79656"/>
                          <a14:foregroundMark x1="72381" y1="54304" x2="72762" y2="73552"/>
                        </a14:backgroundRemoval>
                      </a14:imgEffect>
                    </a14:imgLayer>
                  </a14:imgProps>
                </a:ext>
              </a:extLst>
            </a:blip>
            <a:srcRect l="13614" r="16159"/>
            <a:stretch/>
          </p:blipFill>
          <p:spPr>
            <a:xfrm>
              <a:off x="3776878" y="805583"/>
              <a:ext cx="3785167" cy="5662066"/>
            </a:xfrm>
            <a:prstGeom prst="rect">
              <a:avLst/>
            </a:prstGeom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121" y="1376829"/>
              <a:ext cx="2682240" cy="4519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414513D-CB97-48CF-98E8-046DF4F7577B}"/>
              </a:ext>
            </a:extLst>
          </p:cNvPr>
          <p:cNvSpPr txBox="1"/>
          <p:nvPr/>
        </p:nvSpPr>
        <p:spPr>
          <a:xfrm>
            <a:off x="5863789" y="3648905"/>
            <a:ext cx="4754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ESG </a:t>
            </a:r>
            <a:r>
              <a:rPr lang="ko-KR" altLang="en-US" sz="32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전환이 필요할 땐</a:t>
            </a:r>
            <a:r>
              <a:rPr lang="en-US" altLang="ko-KR" sz="32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endParaRPr lang="ko-KR" altLang="en-US" sz="32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AutoShape 2" descr="사무실 임대 싸게 구하는 공유 사이트 정보, 소호 사무실 임대료 적정선 찾기 - SOCIAL NEWS PICK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792911" y="4353889"/>
            <a:ext cx="5364109" cy="902970"/>
          </a:xfrm>
          <a:prstGeom prst="roundRect">
            <a:avLst/>
          </a:prstGeom>
          <a:solidFill>
            <a:srgbClr val="014898"/>
          </a:solidFill>
          <a:ln>
            <a:solidFill>
              <a:srgbClr val="014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Faster">
            <a:extLst>
              <a:ext uri="{FF2B5EF4-FFF2-40B4-BE49-F238E27FC236}">
                <a16:creationId xmlns:a16="http://schemas.microsoft.com/office/drawing/2014/main" id="{63AC4F64-3209-5C49-9F1C-7D7824F40B22}"/>
              </a:ext>
            </a:extLst>
          </p:cNvPr>
          <p:cNvSpPr txBox="1">
            <a:spLocks/>
          </p:cNvSpPr>
          <p:nvPr/>
        </p:nvSpPr>
        <p:spPr>
          <a:xfrm>
            <a:off x="8071161" y="4439983"/>
            <a:ext cx="2474716" cy="748923"/>
          </a:xfrm>
          <a:prstGeom prst="rect">
            <a:avLst/>
          </a:prstGeom>
          <a:ln w="12700" cap="flat" cmpd="sng">
            <a:noFill/>
            <a:prstDash val="solid"/>
            <a:miter lim="800000"/>
          </a:ln>
        </p:spPr>
        <p:txBody>
          <a:bodyPr vert="horz" wrap="non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defTabSz="410845" hangingPunct="0"/>
            <a:r>
              <a:rPr lang="en-US" altLang="ko-KR" sz="4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KoPubWorldDotum_Pro Light" pitchFamily="2" charset="-127"/>
              </a:rPr>
              <a:t>ESG BOX</a:t>
            </a:r>
            <a:endParaRPr lang="ko-KR" altLang="en-US" sz="4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KoPubWorldDotum_Pro Light" pitchFamily="2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B31E537-2581-42FC-98E4-6CE185E6D8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97" t="18916" r="72439" b="20668"/>
          <a:stretch/>
        </p:blipFill>
        <p:spPr>
          <a:xfrm>
            <a:off x="7289517" y="4281571"/>
            <a:ext cx="781644" cy="880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14513D-CB97-48CF-98E8-046DF4F7577B}"/>
              </a:ext>
            </a:extLst>
          </p:cNvPr>
          <p:cNvSpPr txBox="1"/>
          <p:nvPr/>
        </p:nvSpPr>
        <p:spPr>
          <a:xfrm>
            <a:off x="10463746" y="4533308"/>
            <a:ext cx="1836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시작하기</a:t>
            </a:r>
          </a:p>
        </p:txBody>
      </p:sp>
      <p:pic>
        <p:nvPicPr>
          <p:cNvPr id="2050" name="Picture 2" descr="손가락 PNG 이미지 | PNGWi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990" l="0" r="90000">
                        <a14:foregroundMark x1="3261" y1="694" x2="3261" y2="694"/>
                        <a14:foregroundMark x1="2935" y1="694" x2="2935" y2="694"/>
                        <a14:backgroundMark x1="1957" y1="595" x2="1957" y2="595"/>
                        <a14:backgroundMark x1="2717" y1="198" x2="4457" y2="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327">
            <a:off x="3080897" y="2753647"/>
            <a:ext cx="5095438" cy="55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28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2F1EA3-DD2C-6542-9EBB-1F94DDE19673}"/>
              </a:ext>
            </a:extLst>
          </p:cNvPr>
          <p:cNvGrpSpPr/>
          <p:nvPr/>
        </p:nvGrpSpPr>
        <p:grpSpPr>
          <a:xfrm>
            <a:off x="1089186" y="260738"/>
            <a:ext cx="5957977" cy="307777"/>
            <a:chOff x="4045713" y="252512"/>
            <a:chExt cx="595797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92D38-67AC-934C-97A0-AB1E2F3BE46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D81FA-7CE4-054D-9B9F-1CE126FD2F1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2227A-4E14-2D40-803E-595FE44819AF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627D7-E8FF-424F-B916-537D4BE47CF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E86982A-7AE7-4541-96D2-ECF1D461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" t="18916" r="72439" b="20668"/>
          <a:stretch/>
        </p:blipFill>
        <p:spPr>
          <a:xfrm>
            <a:off x="355949" y="91006"/>
            <a:ext cx="559991" cy="630788"/>
          </a:xfrm>
          <a:prstGeom prst="rect">
            <a:avLst/>
          </a:prstGeom>
        </p:spPr>
      </p:pic>
      <p:sp>
        <p:nvSpPr>
          <p:cNvPr id="24" name="수행의 시작/종료 27">
            <a:extLst>
              <a:ext uri="{FF2B5EF4-FFF2-40B4-BE49-F238E27FC236}">
                <a16:creationId xmlns:a16="http://schemas.microsoft.com/office/drawing/2014/main" id="{944EFAB4-3D37-6C4D-9577-297AF46C6ED4}"/>
              </a:ext>
            </a:extLst>
          </p:cNvPr>
          <p:cNvSpPr/>
          <p:nvPr/>
        </p:nvSpPr>
        <p:spPr>
          <a:xfrm>
            <a:off x="7633941" y="-545752"/>
            <a:ext cx="1969752" cy="324418"/>
          </a:xfrm>
          <a:prstGeom prst="flowChartTerminator">
            <a:avLst/>
          </a:prstGeom>
          <a:solidFill>
            <a:srgbClr val="01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200" b="1" dirty="0">
                <a:latin typeface="Arial Unicode MS" pitchFamily="50" charset="-127"/>
                <a:ea typeface="Arial Unicode MS" pitchFamily="50" charset="-127"/>
              </a:rPr>
              <a:t>Main Function</a:t>
            </a:r>
            <a:endParaRPr kumimoji="1" lang="x-none" altLang="en-US" sz="1200" b="1" dirty="0">
              <a:latin typeface="Arial Unicode MS" pitchFamily="50" charset="-127"/>
              <a:ea typeface="Arial Unicode MS" pitchFamily="50" charset="-127"/>
            </a:endParaRPr>
          </a:p>
        </p:txBody>
      </p:sp>
      <p:sp>
        <p:nvSpPr>
          <p:cNvPr id="25" name="Faster">
            <a:extLst>
              <a:ext uri="{FF2B5EF4-FFF2-40B4-BE49-F238E27FC236}">
                <a16:creationId xmlns:a16="http://schemas.microsoft.com/office/drawing/2014/main" id="{63AC4F64-3209-5C49-9F1C-7D7824F40B22}"/>
              </a:ext>
            </a:extLst>
          </p:cNvPr>
          <p:cNvSpPr txBox="1">
            <a:spLocks/>
          </p:cNvSpPr>
          <p:nvPr/>
        </p:nvSpPr>
        <p:spPr>
          <a:xfrm>
            <a:off x="4982074" y="1364089"/>
            <a:ext cx="2227854" cy="502702"/>
          </a:xfrm>
          <a:prstGeom prst="rect">
            <a:avLst/>
          </a:prstGeom>
          <a:ln w="12700" cap="flat" cmpd="sng">
            <a:noFill/>
            <a:prstDash val="solid"/>
            <a:miter lim="800000"/>
          </a:ln>
        </p:spPr>
        <p:txBody>
          <a:bodyPr vert="horz" wrap="non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algn="ctr" defTabSz="410845" hangingPunct="0"/>
            <a:r>
              <a:rPr lang="en-US" altLang="ko-KR" sz="2800" b="1" dirty="0">
                <a:solidFill>
                  <a:srgbClr val="014898"/>
                </a:solidFill>
                <a:latin typeface="Arial Unicode MS" pitchFamily="50" charset="-127"/>
                <a:ea typeface="Arial Unicode MS" pitchFamily="50" charset="-127"/>
                <a:cs typeface="KoPubWorldDotum_Pro Light" pitchFamily="2" charset="-127"/>
              </a:rPr>
              <a:t>my ESG </a:t>
            </a:r>
            <a:r>
              <a:rPr lang="ko-KR" altLang="en-US" sz="2800" b="1" dirty="0">
                <a:solidFill>
                  <a:srgbClr val="014898"/>
                </a:solidFill>
                <a:latin typeface="Arial Unicode MS" pitchFamily="50" charset="-127"/>
                <a:ea typeface="Arial Unicode MS" pitchFamily="50" charset="-127"/>
                <a:cs typeface="KoPubWorldDotum_Pro Light" pitchFamily="2" charset="-127"/>
              </a:rPr>
              <a:t>분석</a:t>
            </a:r>
          </a:p>
        </p:txBody>
      </p:sp>
      <p:sp>
        <p:nvSpPr>
          <p:cNvPr id="26" name="수행의 시작/종료 27">
            <a:extLst>
              <a:ext uri="{FF2B5EF4-FFF2-40B4-BE49-F238E27FC236}">
                <a16:creationId xmlns:a16="http://schemas.microsoft.com/office/drawing/2014/main" id="{944EFAB4-3D37-6C4D-9577-297AF46C6ED4}"/>
              </a:ext>
            </a:extLst>
          </p:cNvPr>
          <p:cNvSpPr/>
          <p:nvPr/>
        </p:nvSpPr>
        <p:spPr>
          <a:xfrm>
            <a:off x="5111124" y="1026511"/>
            <a:ext cx="1969752" cy="324418"/>
          </a:xfrm>
          <a:prstGeom prst="flowChartTerminator">
            <a:avLst/>
          </a:prstGeom>
          <a:solidFill>
            <a:srgbClr val="01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200" b="1" dirty="0">
                <a:latin typeface="Arial Unicode MS" pitchFamily="50" charset="-127"/>
                <a:ea typeface="Arial Unicode MS" pitchFamily="50" charset="-127"/>
              </a:rPr>
              <a:t>Main Function</a:t>
            </a:r>
            <a:endParaRPr kumimoji="1" lang="x-none" altLang="en-US" sz="1200" b="1" dirty="0">
              <a:latin typeface="Arial Unicode MS" pitchFamily="50" charset="-127"/>
              <a:ea typeface="Arial Unicode MS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68179" y="1807797"/>
            <a:ext cx="3145460" cy="4705154"/>
            <a:chOff x="2468179" y="1807797"/>
            <a:chExt cx="3145460" cy="47051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EF6E528-ACD0-4CAA-80BF-08FE06D7A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14" r="16159"/>
            <a:stretch/>
          </p:blipFill>
          <p:spPr>
            <a:xfrm>
              <a:off x="2468179" y="1807797"/>
              <a:ext cx="3145460" cy="4705154"/>
            </a:xfrm>
            <a:prstGeom prst="rect">
              <a:avLst/>
            </a:prstGeom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168" y="2257052"/>
              <a:ext cx="2266261" cy="3777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6423896" y="1807797"/>
            <a:ext cx="3145461" cy="4705154"/>
            <a:chOff x="6423896" y="1807797"/>
            <a:chExt cx="3145461" cy="470515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EF6E528-ACD0-4CAA-80BF-08FE06D7A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14" r="16159"/>
            <a:stretch/>
          </p:blipFill>
          <p:spPr>
            <a:xfrm>
              <a:off x="6423896" y="1807797"/>
              <a:ext cx="3145461" cy="4705154"/>
            </a:xfrm>
            <a:prstGeom prst="rect">
              <a:avLst/>
            </a:prstGeom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890" y="2280652"/>
              <a:ext cx="2266261" cy="3777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4296257" y="3085359"/>
            <a:ext cx="2482115" cy="3498380"/>
            <a:chOff x="4296257" y="3085359"/>
            <a:chExt cx="2482115" cy="3498380"/>
          </a:xfrm>
        </p:grpSpPr>
        <p:sp>
          <p:nvSpPr>
            <p:cNvPr id="31" name="사다리꼴 30"/>
            <p:cNvSpPr/>
            <p:nvPr/>
          </p:nvSpPr>
          <p:spPr>
            <a:xfrm rot="16200000">
              <a:off x="4055787" y="3861153"/>
              <a:ext cx="3498380" cy="1946791"/>
            </a:xfrm>
            <a:prstGeom prst="trapezoid">
              <a:avLst>
                <a:gd name="adj" fmla="val 84091"/>
              </a:avLst>
            </a:prstGeom>
            <a:gradFill>
              <a:gsLst>
                <a:gs pos="0">
                  <a:srgbClr val="F9C739">
                    <a:alpha val="91000"/>
                  </a:srgbClr>
                </a:gs>
                <a:gs pos="50000">
                  <a:srgbClr val="FDEDBF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8" descr="확대경 크게 하다 감지 을 - Pixabay의 무료 벡터 그래픽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257" y="4426272"/>
              <a:ext cx="1070648" cy="106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200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2F1EA3-DD2C-6542-9EBB-1F94DDE19673}"/>
              </a:ext>
            </a:extLst>
          </p:cNvPr>
          <p:cNvGrpSpPr/>
          <p:nvPr/>
        </p:nvGrpSpPr>
        <p:grpSpPr>
          <a:xfrm>
            <a:off x="1089186" y="260738"/>
            <a:ext cx="5957977" cy="307777"/>
            <a:chOff x="4045713" y="252512"/>
            <a:chExt cx="595797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92D38-67AC-934C-97A0-AB1E2F3BE46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D81FA-7CE4-054D-9B9F-1CE126FD2F1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2227A-4E14-2D40-803E-595FE44819AF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627D7-E8FF-424F-B916-537D4BE47CF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E86982A-7AE7-4541-96D2-ECF1D461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" t="18916" r="72439" b="20668"/>
          <a:stretch/>
        </p:blipFill>
        <p:spPr>
          <a:xfrm>
            <a:off x="355949" y="91006"/>
            <a:ext cx="559991" cy="63078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F6FD68E-D0DB-42EE-BCE7-6C993C83A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14" r="16159"/>
          <a:stretch/>
        </p:blipFill>
        <p:spPr>
          <a:xfrm>
            <a:off x="1195867" y="721794"/>
            <a:ext cx="3775062" cy="608197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920A72-F387-9442-BBA1-2678ADFABED0}"/>
              </a:ext>
            </a:extLst>
          </p:cNvPr>
          <p:cNvGrpSpPr/>
          <p:nvPr/>
        </p:nvGrpSpPr>
        <p:grpSpPr>
          <a:xfrm>
            <a:off x="6045249" y="1749629"/>
            <a:ext cx="5321785" cy="3103507"/>
            <a:chOff x="1367807" y="4222376"/>
            <a:chExt cx="3824964" cy="3103507"/>
          </a:xfrm>
        </p:grpSpPr>
        <p:sp>
          <p:nvSpPr>
            <p:cNvPr id="35" name="Faster">
              <a:extLst>
                <a:ext uri="{FF2B5EF4-FFF2-40B4-BE49-F238E27FC236}">
                  <a16:creationId xmlns:a16="http://schemas.microsoft.com/office/drawing/2014/main" id="{63AC4F64-3209-5C49-9F1C-7D7824F40B22}"/>
                </a:ext>
              </a:extLst>
            </p:cNvPr>
            <p:cNvSpPr txBox="1">
              <a:spLocks/>
            </p:cNvSpPr>
            <p:nvPr/>
          </p:nvSpPr>
          <p:spPr>
            <a:xfrm>
              <a:off x="1829232" y="4609200"/>
              <a:ext cx="2154613" cy="502702"/>
            </a:xfrm>
            <a:prstGeom prst="rect">
              <a:avLst/>
            </a:prstGeom>
            <a:ln w="12700" cap="flat" cmpd="sng">
              <a:noFill/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2800" b="1" dirty="0">
                  <a:solidFill>
                    <a:srgbClr val="014898"/>
                  </a:solidFill>
                  <a:latin typeface="Arial Unicode MS" pitchFamily="50" charset="-127"/>
                  <a:ea typeface="Arial Unicode MS" pitchFamily="50" charset="-127"/>
                  <a:cs typeface="KoPubWorldDotum_Pro Light" pitchFamily="2" charset="-127"/>
                </a:rPr>
                <a:t>my ESG</a:t>
              </a:r>
              <a:r>
                <a:rPr lang="ko-KR" altLang="en-US" sz="2800" b="1" dirty="0">
                  <a:solidFill>
                    <a:srgbClr val="014898"/>
                  </a:solidFill>
                  <a:latin typeface="Arial Unicode MS" pitchFamily="50" charset="-127"/>
                  <a:ea typeface="Arial Unicode MS" pitchFamily="50" charset="-127"/>
                  <a:cs typeface="KoPubWorldDotum_Pro Light" pitchFamily="2" charset="-127"/>
                </a:rPr>
                <a:t> 분석 </a:t>
              </a:r>
            </a:p>
          </p:txBody>
        </p:sp>
        <p:sp>
          <p:nvSpPr>
            <p:cNvPr id="36" name="Faster">
              <a:extLst>
                <a:ext uri="{FF2B5EF4-FFF2-40B4-BE49-F238E27FC236}">
                  <a16:creationId xmlns:a16="http://schemas.microsoft.com/office/drawing/2014/main" id="{C062E284-9280-5248-8B7C-45147E852B68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5228321"/>
              <a:ext cx="3824964" cy="2097562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E,S,G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 각각의 항목별로 달성상황을 한눈에 </a:t>
              </a:r>
              <a:endParaRPr lang="en-US" altLang="ko-KR" sz="1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itchFamily="50" charset="-127"/>
                <a:ea typeface="Arial Unicode MS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      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확인할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전 분기 대비 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ESG 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변동 현황을 막대 그래프를 통해 직관적으로 확인할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우리 기업의 현 위치를 파악할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50" charset="-127"/>
                  <a:ea typeface="Arial Unicode MS" pitchFamily="50" charset="-127"/>
                </a:rPr>
                <a:t>.</a:t>
              </a:r>
            </a:p>
          </p:txBody>
        </p:sp>
        <p:sp>
          <p:nvSpPr>
            <p:cNvPr id="37" name="Faster">
              <a:extLst>
                <a:ext uri="{FF2B5EF4-FFF2-40B4-BE49-F238E27FC236}">
                  <a16:creationId xmlns:a16="http://schemas.microsoft.com/office/drawing/2014/main" id="{6D19BAEF-5D2F-9C40-8AB7-B45DADA7154A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4578720"/>
              <a:ext cx="381127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200" b="1" dirty="0">
                  <a:solidFill>
                    <a:srgbClr val="014898"/>
                  </a:solidFill>
                  <a:latin typeface="Arial Unicode MS" pitchFamily="50" charset="-127"/>
                  <a:ea typeface="Arial Unicode MS" pitchFamily="50" charset="-127"/>
                  <a:cs typeface="KoPubWorldDotum_Pro" pitchFamily="2" charset="-127"/>
                </a:rPr>
                <a:t>01</a:t>
              </a:r>
              <a:endParaRPr lang="ko-KR" altLang="en-US" sz="3200" b="1" dirty="0">
                <a:solidFill>
                  <a:srgbClr val="014898"/>
                </a:solidFill>
                <a:latin typeface="Arial Unicode MS" pitchFamily="50" charset="-127"/>
                <a:ea typeface="Arial Unicode MS" pitchFamily="50" charset="-127"/>
                <a:cs typeface="KoPubWorldDotum_Pro Light" pitchFamily="2" charset="-127"/>
              </a:endParaRPr>
            </a:p>
          </p:txBody>
        </p:sp>
        <p:sp>
          <p:nvSpPr>
            <p:cNvPr id="38" name="수행의 시작/종료 27">
              <a:extLst>
                <a:ext uri="{FF2B5EF4-FFF2-40B4-BE49-F238E27FC236}">
                  <a16:creationId xmlns:a16="http://schemas.microsoft.com/office/drawing/2014/main" id="{944EFAB4-3D37-6C4D-9577-297AF46C6ED4}"/>
                </a:ext>
              </a:extLst>
            </p:cNvPr>
            <p:cNvSpPr/>
            <p:nvPr/>
          </p:nvSpPr>
          <p:spPr>
            <a:xfrm>
              <a:off x="1367807" y="4222376"/>
              <a:ext cx="1415734" cy="324418"/>
            </a:xfrm>
            <a:prstGeom prst="flowChartTerminator">
              <a:avLst/>
            </a:prstGeom>
            <a:solidFill>
              <a:srgbClr val="014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b="1" dirty="0">
                  <a:latin typeface="Arial Unicode MS" pitchFamily="50" charset="-127"/>
                  <a:ea typeface="Arial Unicode MS" pitchFamily="50" charset="-127"/>
                </a:rPr>
                <a:t>Main Function</a:t>
              </a:r>
              <a:endParaRPr kumimoji="1" lang="x-none" altLang="en-US" sz="1200" b="1" dirty="0">
                <a:latin typeface="Arial Unicode MS" pitchFamily="50" charset="-127"/>
                <a:ea typeface="Arial Unicode MS" pitchFamily="50" charset="-127"/>
              </a:endParaRPr>
            </a:p>
          </p:txBody>
        </p:sp>
      </p:grp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45" y="1446010"/>
            <a:ext cx="2725986" cy="4543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58A7C48-7150-4A7F-8F16-9BCB351EC4A5}"/>
              </a:ext>
            </a:extLst>
          </p:cNvPr>
          <p:cNvGrpSpPr/>
          <p:nvPr/>
        </p:nvGrpSpPr>
        <p:grpSpPr>
          <a:xfrm>
            <a:off x="3535567" y="3986016"/>
            <a:ext cx="1575128" cy="1595692"/>
            <a:chOff x="3535567" y="3986016"/>
            <a:chExt cx="1575128" cy="1595692"/>
          </a:xfrm>
        </p:grpSpPr>
        <p:pic>
          <p:nvPicPr>
            <p:cNvPr id="3076" name="Picture 4" descr="210000+ 다른 사람Png 제도법 이미지 다운로드 - Lovepi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7" b="97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92079">
              <a:off x="3608816" y="4158014"/>
              <a:ext cx="1251696" cy="1251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액자 1"/>
            <p:cNvSpPr/>
            <p:nvPr/>
          </p:nvSpPr>
          <p:spPr>
            <a:xfrm>
              <a:off x="3535567" y="3986016"/>
              <a:ext cx="1575128" cy="1595692"/>
            </a:xfrm>
            <a:prstGeom prst="frame">
              <a:avLst>
                <a:gd name="adj1" fmla="val 6124"/>
              </a:avLst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6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2F1EA3-DD2C-6542-9EBB-1F94DDE19673}"/>
              </a:ext>
            </a:extLst>
          </p:cNvPr>
          <p:cNvGrpSpPr/>
          <p:nvPr/>
        </p:nvGrpSpPr>
        <p:grpSpPr>
          <a:xfrm>
            <a:off x="1089186" y="260738"/>
            <a:ext cx="5957977" cy="307777"/>
            <a:chOff x="4045713" y="252512"/>
            <a:chExt cx="595797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92D38-67AC-934C-97A0-AB1E2F3BE46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D81FA-7CE4-054D-9B9F-1CE126FD2F1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2227A-4E14-2D40-803E-595FE44819AF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627D7-E8FF-424F-B916-537D4BE47CF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E86982A-7AE7-4541-96D2-ECF1D461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" t="18916" r="72439" b="20668"/>
          <a:stretch/>
        </p:blipFill>
        <p:spPr>
          <a:xfrm>
            <a:off x="355949" y="91006"/>
            <a:ext cx="559991" cy="63078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F6FD68E-D0DB-42EE-BCE7-6C993C83A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14" r="16159"/>
          <a:stretch/>
        </p:blipFill>
        <p:spPr>
          <a:xfrm>
            <a:off x="1195867" y="721794"/>
            <a:ext cx="3775062" cy="608197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920A72-F387-9442-BBA1-2678ADFABED0}"/>
              </a:ext>
            </a:extLst>
          </p:cNvPr>
          <p:cNvGrpSpPr/>
          <p:nvPr/>
        </p:nvGrpSpPr>
        <p:grpSpPr>
          <a:xfrm>
            <a:off x="6045249" y="1749629"/>
            <a:ext cx="5321785" cy="3106777"/>
            <a:chOff x="1367807" y="4222376"/>
            <a:chExt cx="3824964" cy="3106777"/>
          </a:xfrm>
        </p:grpSpPr>
        <p:sp>
          <p:nvSpPr>
            <p:cNvPr id="35" name="Faster">
              <a:extLst>
                <a:ext uri="{FF2B5EF4-FFF2-40B4-BE49-F238E27FC236}">
                  <a16:creationId xmlns:a16="http://schemas.microsoft.com/office/drawing/2014/main" id="{63AC4F64-3209-5C49-9F1C-7D7824F40B22}"/>
                </a:ext>
              </a:extLst>
            </p:cNvPr>
            <p:cNvSpPr txBox="1">
              <a:spLocks/>
            </p:cNvSpPr>
            <p:nvPr/>
          </p:nvSpPr>
          <p:spPr>
            <a:xfrm>
              <a:off x="1829232" y="4609200"/>
              <a:ext cx="2154613" cy="502702"/>
            </a:xfrm>
            <a:prstGeom prst="rect">
              <a:avLst/>
            </a:prstGeom>
            <a:ln w="12700" cap="flat" cmpd="sng">
              <a:noFill/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my ESG</a:t>
              </a:r>
              <a:r>
                <a:rPr lang="ko-KR" altLang="en-US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 분석 </a:t>
              </a:r>
            </a:p>
          </p:txBody>
        </p:sp>
        <p:sp>
          <p:nvSpPr>
            <p:cNvPr id="36" name="Faster">
              <a:extLst>
                <a:ext uri="{FF2B5EF4-FFF2-40B4-BE49-F238E27FC236}">
                  <a16:creationId xmlns:a16="http://schemas.microsoft.com/office/drawing/2014/main" id="{C062E284-9280-5248-8B7C-45147E852B68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5228321"/>
              <a:ext cx="3824964" cy="2100832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육각형 그래프를 통해 각 지표에 대한 현재 수준을 시각화 하여 직관적 이해를 제공합니다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부족한 부분은  수치를 통해 얼마만큼 부족한지 알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endParaRPr lang="en-US" altLang="ko-KR" sz="1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Faster">
              <a:extLst>
                <a:ext uri="{FF2B5EF4-FFF2-40B4-BE49-F238E27FC236}">
                  <a16:creationId xmlns:a16="http://schemas.microsoft.com/office/drawing/2014/main" id="{6D19BAEF-5D2F-9C40-8AB7-B45DADA7154A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4578720"/>
              <a:ext cx="408778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2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" pitchFamily="2" charset="-127"/>
                </a:rPr>
                <a:t>01</a:t>
              </a:r>
              <a:endParaRPr lang="ko-KR" altLang="en-US" sz="3200" b="1" dirty="0">
                <a:solidFill>
                  <a:srgbClr val="014898"/>
                </a:solidFill>
                <a:latin typeface="나눔고딕" pitchFamily="50" charset="-127"/>
                <a:ea typeface="나눔고딕" pitchFamily="50" charset="-127"/>
                <a:cs typeface="KoPubWorldDotum_Pro Light" pitchFamily="2" charset="-127"/>
              </a:endParaRPr>
            </a:p>
          </p:txBody>
        </p:sp>
        <p:sp>
          <p:nvSpPr>
            <p:cNvPr id="38" name="수행의 시작/종료 27">
              <a:extLst>
                <a:ext uri="{FF2B5EF4-FFF2-40B4-BE49-F238E27FC236}">
                  <a16:creationId xmlns:a16="http://schemas.microsoft.com/office/drawing/2014/main" id="{944EFAB4-3D37-6C4D-9577-297AF46C6ED4}"/>
                </a:ext>
              </a:extLst>
            </p:cNvPr>
            <p:cNvSpPr/>
            <p:nvPr/>
          </p:nvSpPr>
          <p:spPr>
            <a:xfrm>
              <a:off x="1367807" y="4222376"/>
              <a:ext cx="1415734" cy="324418"/>
            </a:xfrm>
            <a:prstGeom prst="flowChartTerminator">
              <a:avLst/>
            </a:prstGeom>
            <a:solidFill>
              <a:srgbClr val="014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b="1" dirty="0">
                  <a:latin typeface="나눔고딕" pitchFamily="50" charset="-127"/>
                  <a:ea typeface="나눔고딕" pitchFamily="50" charset="-127"/>
                </a:rPr>
                <a:t>Main Function</a:t>
              </a:r>
              <a:endParaRPr kumimoji="1" lang="x-none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45" y="1446010"/>
            <a:ext cx="2725986" cy="4543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3185E2-EF40-480F-B476-2C0284C4F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5361" y="1469485"/>
            <a:ext cx="1948235" cy="9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2F1EA3-DD2C-6542-9EBB-1F94DDE19673}"/>
              </a:ext>
            </a:extLst>
          </p:cNvPr>
          <p:cNvGrpSpPr/>
          <p:nvPr/>
        </p:nvGrpSpPr>
        <p:grpSpPr>
          <a:xfrm>
            <a:off x="1089186" y="260738"/>
            <a:ext cx="5957977" cy="307777"/>
            <a:chOff x="4045713" y="252512"/>
            <a:chExt cx="595797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92D38-67AC-934C-97A0-AB1E2F3BE46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D81FA-7CE4-054D-9B9F-1CE126FD2F1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2227A-4E14-2D40-803E-595FE44819AF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627D7-E8FF-424F-B916-537D4BE47CF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E86982A-7AE7-4541-96D2-ECF1D461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" t="18916" r="72439" b="20668"/>
          <a:stretch/>
        </p:blipFill>
        <p:spPr>
          <a:xfrm>
            <a:off x="355949" y="91006"/>
            <a:ext cx="559991" cy="63078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730160" y="1946992"/>
            <a:ext cx="2691436" cy="4295554"/>
            <a:chOff x="4730160" y="1946992"/>
            <a:chExt cx="2691436" cy="429555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6FD68E-D0DB-42EE-BCE7-6C993C83A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14" r="16159"/>
            <a:stretch/>
          </p:blipFill>
          <p:spPr>
            <a:xfrm>
              <a:off x="4730160" y="1946992"/>
              <a:ext cx="2691436" cy="42955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CB8FCB-9EC4-4EF8-A0DF-9E3CA2946B6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1040" y="2510846"/>
              <a:ext cx="1908000" cy="3204000"/>
            </a:xfrm>
            <a:prstGeom prst="rect">
              <a:avLst/>
            </a:prstGeom>
          </p:spPr>
        </p:pic>
      </p:grpSp>
      <p:sp>
        <p:nvSpPr>
          <p:cNvPr id="24" name="수행의 시작/종료 27">
            <a:extLst>
              <a:ext uri="{FF2B5EF4-FFF2-40B4-BE49-F238E27FC236}">
                <a16:creationId xmlns:a16="http://schemas.microsoft.com/office/drawing/2014/main" id="{944EFAB4-3D37-6C4D-9577-297AF46C6ED4}"/>
              </a:ext>
            </a:extLst>
          </p:cNvPr>
          <p:cNvSpPr/>
          <p:nvPr/>
        </p:nvSpPr>
        <p:spPr>
          <a:xfrm>
            <a:off x="7633941" y="-545752"/>
            <a:ext cx="1969752" cy="324418"/>
          </a:xfrm>
          <a:prstGeom prst="flowChartTerminator">
            <a:avLst/>
          </a:prstGeom>
          <a:solidFill>
            <a:srgbClr val="01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200" b="1" dirty="0">
                <a:latin typeface="Arial Unicode MS" pitchFamily="50" charset="-127"/>
                <a:ea typeface="Arial Unicode MS" pitchFamily="50" charset="-127"/>
              </a:rPr>
              <a:t>Main Function</a:t>
            </a:r>
            <a:endParaRPr kumimoji="1" lang="x-none" altLang="en-US" sz="1200" b="1" dirty="0">
              <a:latin typeface="Arial Unicode MS" pitchFamily="50" charset="-127"/>
              <a:ea typeface="Arial Unicode MS" pitchFamily="50" charset="-127"/>
            </a:endParaRPr>
          </a:p>
        </p:txBody>
      </p:sp>
      <p:sp>
        <p:nvSpPr>
          <p:cNvPr id="25" name="Faster">
            <a:extLst>
              <a:ext uri="{FF2B5EF4-FFF2-40B4-BE49-F238E27FC236}">
                <a16:creationId xmlns:a16="http://schemas.microsoft.com/office/drawing/2014/main" id="{63AC4F64-3209-5C49-9F1C-7D7824F40B22}"/>
              </a:ext>
            </a:extLst>
          </p:cNvPr>
          <p:cNvSpPr txBox="1">
            <a:spLocks/>
          </p:cNvSpPr>
          <p:nvPr/>
        </p:nvSpPr>
        <p:spPr>
          <a:xfrm>
            <a:off x="4958830" y="1364089"/>
            <a:ext cx="2274341" cy="502702"/>
          </a:xfrm>
          <a:prstGeom prst="rect">
            <a:avLst/>
          </a:prstGeom>
          <a:ln w="12700" cap="flat" cmpd="sng">
            <a:noFill/>
            <a:prstDash val="solid"/>
            <a:miter lim="800000"/>
          </a:ln>
        </p:spPr>
        <p:txBody>
          <a:bodyPr vert="horz" wrap="non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algn="ctr" defTabSz="410845" hangingPunct="0"/>
            <a:r>
              <a:rPr lang="ko-KR" altLang="en-US" sz="2800" b="1" dirty="0">
                <a:solidFill>
                  <a:srgbClr val="014898"/>
                </a:solidFill>
                <a:latin typeface="나눔고딕" pitchFamily="50" charset="-127"/>
                <a:ea typeface="나눔고딕" pitchFamily="50" charset="-127"/>
              </a:rPr>
              <a:t>업계 </a:t>
            </a:r>
            <a:r>
              <a:rPr lang="en-US" altLang="ko-KR" sz="2800" b="1" dirty="0">
                <a:solidFill>
                  <a:srgbClr val="014898"/>
                </a:solidFill>
                <a:latin typeface="나눔고딕" pitchFamily="50" charset="-127"/>
                <a:ea typeface="나눔고딕" pitchFamily="50" charset="-127"/>
              </a:rPr>
              <a:t>ESG </a:t>
            </a:r>
            <a:r>
              <a:rPr lang="ko-KR" altLang="en-US" sz="2800" b="1" dirty="0">
                <a:solidFill>
                  <a:srgbClr val="014898"/>
                </a:solidFill>
                <a:latin typeface="나눔고딕" pitchFamily="50" charset="-127"/>
                <a:ea typeface="나눔고딕" pitchFamily="50" charset="-127"/>
              </a:rPr>
              <a:t>분석</a:t>
            </a:r>
          </a:p>
        </p:txBody>
      </p:sp>
      <p:sp>
        <p:nvSpPr>
          <p:cNvPr id="26" name="수행의 시작/종료 27">
            <a:extLst>
              <a:ext uri="{FF2B5EF4-FFF2-40B4-BE49-F238E27FC236}">
                <a16:creationId xmlns:a16="http://schemas.microsoft.com/office/drawing/2014/main" id="{944EFAB4-3D37-6C4D-9577-297AF46C6ED4}"/>
              </a:ext>
            </a:extLst>
          </p:cNvPr>
          <p:cNvSpPr/>
          <p:nvPr/>
        </p:nvSpPr>
        <p:spPr>
          <a:xfrm>
            <a:off x="5111124" y="1026511"/>
            <a:ext cx="1969752" cy="324418"/>
          </a:xfrm>
          <a:prstGeom prst="flowChartTerminator">
            <a:avLst/>
          </a:prstGeom>
          <a:solidFill>
            <a:srgbClr val="01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x-none" sz="1200" b="1" dirty="0">
                <a:latin typeface="Arial Unicode MS" pitchFamily="50" charset="-127"/>
                <a:ea typeface="Arial Unicode MS" pitchFamily="50" charset="-127"/>
              </a:rPr>
              <a:t>Main Function</a:t>
            </a:r>
            <a:endParaRPr kumimoji="1" lang="x-none" altLang="en-US" sz="1200" b="1" dirty="0">
              <a:latin typeface="Arial Unicode MS" pitchFamily="50" charset="-127"/>
              <a:ea typeface="Arial Unicode MS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97597" y="1946992"/>
            <a:ext cx="2691436" cy="4295554"/>
            <a:chOff x="2097597" y="1946992"/>
            <a:chExt cx="2691436" cy="429555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EF6E528-ACD0-4CAA-80BF-08FE06D7A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14" r="16159"/>
            <a:stretch/>
          </p:blipFill>
          <p:spPr>
            <a:xfrm>
              <a:off x="2097597" y="1946992"/>
              <a:ext cx="2691436" cy="4295554"/>
            </a:xfrm>
            <a:prstGeom prst="rect">
              <a:avLst/>
            </a:prstGeom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072" y="2476500"/>
              <a:ext cx="1906915" cy="316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929"/>
            <a:stretch/>
          </p:blipFill>
          <p:spPr bwMode="auto">
            <a:xfrm>
              <a:off x="2528072" y="5632705"/>
              <a:ext cx="1913011" cy="193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7362723" y="1946992"/>
            <a:ext cx="2691436" cy="4295554"/>
            <a:chOff x="7362723" y="1946992"/>
            <a:chExt cx="2691436" cy="429555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BF9826E-6CD6-4681-AFE2-B75C7A59E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14" r="16159"/>
            <a:stretch/>
          </p:blipFill>
          <p:spPr>
            <a:xfrm>
              <a:off x="7362723" y="1946992"/>
              <a:ext cx="2691436" cy="4295554"/>
            </a:xfrm>
            <a:prstGeom prst="rect">
              <a:avLst/>
            </a:prstGeom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0971" y="2459706"/>
              <a:ext cx="1917525" cy="3195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892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2F1EA3-DD2C-6542-9EBB-1F94DDE19673}"/>
              </a:ext>
            </a:extLst>
          </p:cNvPr>
          <p:cNvGrpSpPr/>
          <p:nvPr/>
        </p:nvGrpSpPr>
        <p:grpSpPr>
          <a:xfrm>
            <a:off x="1089186" y="260738"/>
            <a:ext cx="5957977" cy="307777"/>
            <a:chOff x="4045713" y="252512"/>
            <a:chExt cx="595797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92D38-67AC-934C-97A0-AB1E2F3BE46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D81FA-7CE4-054D-9B9F-1CE126FD2F1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2227A-4E14-2D40-803E-595FE44819AF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627D7-E8FF-424F-B916-537D4BE47CF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E86982A-7AE7-4541-96D2-ECF1D461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" t="18916" r="72439" b="20668"/>
          <a:stretch/>
        </p:blipFill>
        <p:spPr>
          <a:xfrm>
            <a:off x="355949" y="91006"/>
            <a:ext cx="559991" cy="63078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F6FD68E-D0DB-42EE-BCE7-6C993C83A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14" r="16159"/>
          <a:stretch/>
        </p:blipFill>
        <p:spPr>
          <a:xfrm>
            <a:off x="6932863" y="591375"/>
            <a:ext cx="3895157" cy="627546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920A72-F387-9442-BBA1-2678ADFABED0}"/>
              </a:ext>
            </a:extLst>
          </p:cNvPr>
          <p:cNvGrpSpPr/>
          <p:nvPr/>
        </p:nvGrpSpPr>
        <p:grpSpPr>
          <a:xfrm>
            <a:off x="779829" y="1749629"/>
            <a:ext cx="5321785" cy="2739753"/>
            <a:chOff x="1367807" y="4222376"/>
            <a:chExt cx="3824964" cy="2739753"/>
          </a:xfrm>
        </p:grpSpPr>
        <p:sp>
          <p:nvSpPr>
            <p:cNvPr id="35" name="Faster">
              <a:extLst>
                <a:ext uri="{FF2B5EF4-FFF2-40B4-BE49-F238E27FC236}">
                  <a16:creationId xmlns:a16="http://schemas.microsoft.com/office/drawing/2014/main" id="{63AC4F64-3209-5C49-9F1C-7D7824F40B22}"/>
                </a:ext>
              </a:extLst>
            </p:cNvPr>
            <p:cNvSpPr txBox="1">
              <a:spLocks/>
            </p:cNvSpPr>
            <p:nvPr/>
          </p:nvSpPr>
          <p:spPr>
            <a:xfrm>
              <a:off x="1829232" y="4609200"/>
              <a:ext cx="1737193" cy="502702"/>
            </a:xfrm>
            <a:prstGeom prst="rect">
              <a:avLst/>
            </a:prstGeom>
            <a:ln w="12700" cap="flat" cmpd="sng">
              <a:noFill/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ko-KR" altLang="en-US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업계 </a:t>
              </a:r>
              <a:r>
                <a:rPr lang="en-US" altLang="ko-KR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ESG</a:t>
              </a:r>
              <a:r>
                <a:rPr lang="ko-KR" altLang="en-US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 분석 </a:t>
              </a:r>
            </a:p>
          </p:txBody>
        </p:sp>
        <p:sp>
          <p:nvSpPr>
            <p:cNvPr id="36" name="Faster">
              <a:extLst>
                <a:ext uri="{FF2B5EF4-FFF2-40B4-BE49-F238E27FC236}">
                  <a16:creationId xmlns:a16="http://schemas.microsoft.com/office/drawing/2014/main" id="{C062E284-9280-5248-8B7C-45147E852B68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5228321"/>
              <a:ext cx="3824964" cy="1733808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비교할만한 기업을 자동으로  추천합니다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my ESG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와 업계평균 비교를 통해 객관적인 </a:t>
              </a:r>
              <a:endParaRPr lang="en-US" altLang="ko-KR" sz="1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     ESG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달성도 추세 및 위치를 확인할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8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즐겨찾기를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통해 관심기업 모아보기 기능을 제공합니다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7" name="Faster">
              <a:extLst>
                <a:ext uri="{FF2B5EF4-FFF2-40B4-BE49-F238E27FC236}">
                  <a16:creationId xmlns:a16="http://schemas.microsoft.com/office/drawing/2014/main" id="{6D19BAEF-5D2F-9C40-8AB7-B45DADA7154A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4578720"/>
              <a:ext cx="408778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2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" pitchFamily="2" charset="-127"/>
                </a:rPr>
                <a:t>02</a:t>
              </a:r>
              <a:endParaRPr lang="ko-KR" altLang="en-US" sz="3200" b="1" dirty="0">
                <a:solidFill>
                  <a:srgbClr val="014898"/>
                </a:solidFill>
                <a:latin typeface="나눔고딕" pitchFamily="50" charset="-127"/>
                <a:ea typeface="나눔고딕" pitchFamily="50" charset="-127"/>
                <a:cs typeface="KoPubWorldDotum_Pro Light" pitchFamily="2" charset="-127"/>
              </a:endParaRPr>
            </a:p>
          </p:txBody>
        </p:sp>
        <p:sp>
          <p:nvSpPr>
            <p:cNvPr id="38" name="수행의 시작/종료 27">
              <a:extLst>
                <a:ext uri="{FF2B5EF4-FFF2-40B4-BE49-F238E27FC236}">
                  <a16:creationId xmlns:a16="http://schemas.microsoft.com/office/drawing/2014/main" id="{944EFAB4-3D37-6C4D-9577-297AF46C6ED4}"/>
                </a:ext>
              </a:extLst>
            </p:cNvPr>
            <p:cNvSpPr/>
            <p:nvPr/>
          </p:nvSpPr>
          <p:spPr>
            <a:xfrm>
              <a:off x="1367807" y="4222376"/>
              <a:ext cx="1415734" cy="324418"/>
            </a:xfrm>
            <a:prstGeom prst="flowChartTerminator">
              <a:avLst/>
            </a:prstGeom>
            <a:solidFill>
              <a:srgbClr val="014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b="1" dirty="0">
                  <a:latin typeface="나눔고딕" pitchFamily="50" charset="-127"/>
                  <a:ea typeface="나눔고딕" pitchFamily="50" charset="-127"/>
                </a:rPr>
                <a:t>Main Function</a:t>
              </a:r>
              <a:endParaRPr kumimoji="1" lang="x-none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463" y="1363980"/>
            <a:ext cx="2800104" cy="4643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29"/>
          <a:stretch/>
        </p:blipFill>
        <p:spPr bwMode="auto">
          <a:xfrm>
            <a:off x="7542463" y="5995294"/>
            <a:ext cx="2800104" cy="28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60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/>
          <p:nvPr/>
        </p:nvSpPr>
        <p:spPr>
          <a:xfrm>
            <a:off x="839788" y="3182650"/>
            <a:ext cx="332040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1450" indent="-171450">
              <a:lnSpc>
                <a:spcPct val="115000"/>
              </a:lnSpc>
              <a:buFont typeface="Wingdings" pitchFamily="2" charset="2"/>
              <a:buChar char="§"/>
            </a:pPr>
            <a:r>
              <a:rPr lang="en-US" altLang="k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Problem &amp; Needs</a:t>
            </a:r>
          </a:p>
          <a:p>
            <a:pPr marL="171450" indent="-171450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Solution</a:t>
            </a:r>
          </a:p>
          <a:p>
            <a:pPr marL="171450" indent="-171450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Business model</a:t>
            </a:r>
          </a:p>
          <a:p>
            <a:pPr marL="171450" indent="-171450">
              <a:lnSpc>
                <a:spcPct val="115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Growth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Strategy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2DE3C-3998-354D-B61F-5E991DBBFFC7}"/>
              </a:ext>
            </a:extLst>
          </p:cNvPr>
          <p:cNvSpPr txBox="1"/>
          <p:nvPr/>
        </p:nvSpPr>
        <p:spPr>
          <a:xfrm>
            <a:off x="839788" y="1157198"/>
            <a:ext cx="26613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역량진단프로그램</a:t>
            </a:r>
            <a:endParaRPr lang="en-US" altLang="ko-KR" sz="24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4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Index</a:t>
            </a:r>
            <a:endParaRPr lang="ko-KR" altLang="en-US" sz="40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489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50CDCD-9230-E848-86C8-CE7B0EFA206C}"/>
              </a:ext>
            </a:extLst>
          </p:cNvPr>
          <p:cNvSpPr/>
          <p:nvPr/>
        </p:nvSpPr>
        <p:spPr>
          <a:xfrm>
            <a:off x="954157" y="2374900"/>
            <a:ext cx="4359965" cy="45719"/>
          </a:xfrm>
          <a:prstGeom prst="rect">
            <a:avLst/>
          </a:prstGeom>
          <a:solidFill>
            <a:srgbClr val="01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solidFill>
                <a:srgbClr val="EC0024"/>
              </a:solidFill>
              <a:latin typeface="NanumGothic" panose="020D0604000000000000" pitchFamily="34" charset="-127"/>
            </a:endParaRPr>
          </a:p>
        </p:txBody>
      </p:sp>
      <p:sp>
        <p:nvSpPr>
          <p:cNvPr id="5" name="Google Shape;341;p28">
            <a:extLst>
              <a:ext uri="{FF2B5EF4-FFF2-40B4-BE49-F238E27FC236}">
                <a16:creationId xmlns:a16="http://schemas.microsoft.com/office/drawing/2014/main" id="{2FA74A42-2E45-47D7-A931-AF00075D4E2E}"/>
              </a:ext>
            </a:extLst>
          </p:cNvPr>
          <p:cNvSpPr txBox="1"/>
          <p:nvPr/>
        </p:nvSpPr>
        <p:spPr>
          <a:xfrm>
            <a:off x="839788" y="5365072"/>
            <a:ext cx="5061902" cy="98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Brain Storming Notion Link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</a:rPr>
              <a:t>https://sudden-leopon-0f8.notion.site/5-vely-DT-fdcbcaeb1a214a02907fffb6536ab8c8</a:t>
            </a:r>
          </a:p>
        </p:txBody>
      </p:sp>
    </p:spTree>
    <p:extLst>
      <p:ext uri="{BB962C8B-B14F-4D97-AF65-F5344CB8AC3E}">
        <p14:creationId xmlns:p14="http://schemas.microsoft.com/office/powerpoint/2010/main" val="462421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2F1EA3-DD2C-6542-9EBB-1F94DDE19673}"/>
              </a:ext>
            </a:extLst>
          </p:cNvPr>
          <p:cNvGrpSpPr/>
          <p:nvPr/>
        </p:nvGrpSpPr>
        <p:grpSpPr>
          <a:xfrm>
            <a:off x="1089186" y="260738"/>
            <a:ext cx="5957977" cy="307777"/>
            <a:chOff x="4045713" y="252512"/>
            <a:chExt cx="595797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92D38-67AC-934C-97A0-AB1E2F3BE46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D81FA-7CE4-054D-9B9F-1CE126FD2F1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2227A-4E14-2D40-803E-595FE44819AF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627D7-E8FF-424F-B916-537D4BE47CF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E86982A-7AE7-4541-96D2-ECF1D461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" t="18916" r="72439" b="20668"/>
          <a:stretch/>
        </p:blipFill>
        <p:spPr>
          <a:xfrm>
            <a:off x="355949" y="91006"/>
            <a:ext cx="559991" cy="630788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932863" y="591375"/>
            <a:ext cx="3895157" cy="6275462"/>
            <a:chOff x="6157147" y="485733"/>
            <a:chExt cx="3938458" cy="628581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F6FD68E-D0DB-42EE-BCE7-6C993C83A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14" r="16159"/>
            <a:stretch/>
          </p:blipFill>
          <p:spPr>
            <a:xfrm>
              <a:off x="6157147" y="485733"/>
              <a:ext cx="3938458" cy="6285812"/>
            </a:xfrm>
            <a:prstGeom prst="rect">
              <a:avLst/>
            </a:prstGeom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474" y="1188705"/>
              <a:ext cx="2858615" cy="4719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0CB8FCB-9EC4-4EF8-A0DF-9E3CA2946B6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29503" y="1295486"/>
            <a:ext cx="2808556" cy="482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1920A72-F387-9442-BBA1-2678ADFABED0}"/>
              </a:ext>
            </a:extLst>
          </p:cNvPr>
          <p:cNvGrpSpPr/>
          <p:nvPr/>
        </p:nvGrpSpPr>
        <p:grpSpPr>
          <a:xfrm>
            <a:off x="779829" y="1749629"/>
            <a:ext cx="5321785" cy="1908756"/>
            <a:chOff x="1367807" y="4222376"/>
            <a:chExt cx="3824964" cy="1908756"/>
          </a:xfrm>
        </p:grpSpPr>
        <p:sp>
          <p:nvSpPr>
            <p:cNvPr id="24" name="Faster">
              <a:extLst>
                <a:ext uri="{FF2B5EF4-FFF2-40B4-BE49-F238E27FC236}">
                  <a16:creationId xmlns:a16="http://schemas.microsoft.com/office/drawing/2014/main" id="{63AC4F64-3209-5C49-9F1C-7D7824F40B22}"/>
                </a:ext>
              </a:extLst>
            </p:cNvPr>
            <p:cNvSpPr txBox="1">
              <a:spLocks/>
            </p:cNvSpPr>
            <p:nvPr/>
          </p:nvSpPr>
          <p:spPr>
            <a:xfrm>
              <a:off x="1829232" y="4609200"/>
              <a:ext cx="1737193" cy="502702"/>
            </a:xfrm>
            <a:prstGeom prst="rect">
              <a:avLst/>
            </a:prstGeom>
            <a:ln w="12700" cap="flat" cmpd="sng">
              <a:noFill/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ko-KR" altLang="en-US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업계 </a:t>
              </a:r>
              <a:r>
                <a:rPr lang="en-US" altLang="ko-KR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ESG</a:t>
              </a:r>
              <a:r>
                <a:rPr lang="ko-KR" altLang="en-US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 분석 </a:t>
              </a:r>
            </a:p>
          </p:txBody>
        </p:sp>
        <p:sp>
          <p:nvSpPr>
            <p:cNvPr id="25" name="Faster">
              <a:extLst>
                <a:ext uri="{FF2B5EF4-FFF2-40B4-BE49-F238E27FC236}">
                  <a16:creationId xmlns:a16="http://schemas.microsoft.com/office/drawing/2014/main" id="{C062E284-9280-5248-8B7C-45147E852B68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5228321"/>
              <a:ext cx="3824964" cy="902811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산업별  키워드를 통해 관련 기업을 </a:t>
              </a:r>
              <a:endParaRPr lang="en-US" altLang="ko-KR" sz="1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      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쉽게 검색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확인할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1" name="Faster">
              <a:extLst>
                <a:ext uri="{FF2B5EF4-FFF2-40B4-BE49-F238E27FC236}">
                  <a16:creationId xmlns:a16="http://schemas.microsoft.com/office/drawing/2014/main" id="{6D19BAEF-5D2F-9C40-8AB7-B45DADA7154A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4578720"/>
              <a:ext cx="408778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2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" pitchFamily="2" charset="-127"/>
                </a:rPr>
                <a:t>02</a:t>
              </a:r>
              <a:endParaRPr lang="ko-KR" altLang="en-US" sz="3200" b="1" dirty="0">
                <a:solidFill>
                  <a:srgbClr val="014898"/>
                </a:solidFill>
                <a:latin typeface="나눔고딕" pitchFamily="50" charset="-127"/>
                <a:ea typeface="나눔고딕" pitchFamily="50" charset="-127"/>
                <a:cs typeface="KoPubWorldDotum_Pro Light" pitchFamily="2" charset="-127"/>
              </a:endParaRPr>
            </a:p>
          </p:txBody>
        </p:sp>
        <p:sp>
          <p:nvSpPr>
            <p:cNvPr id="32" name="수행의 시작/종료 27">
              <a:extLst>
                <a:ext uri="{FF2B5EF4-FFF2-40B4-BE49-F238E27FC236}">
                  <a16:creationId xmlns:a16="http://schemas.microsoft.com/office/drawing/2014/main" id="{944EFAB4-3D37-6C4D-9577-297AF46C6ED4}"/>
                </a:ext>
              </a:extLst>
            </p:cNvPr>
            <p:cNvSpPr/>
            <p:nvPr/>
          </p:nvSpPr>
          <p:spPr>
            <a:xfrm>
              <a:off x="1367807" y="4222376"/>
              <a:ext cx="1415734" cy="324418"/>
            </a:xfrm>
            <a:prstGeom prst="flowChartTerminator">
              <a:avLst/>
            </a:prstGeom>
            <a:solidFill>
              <a:srgbClr val="014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b="1" dirty="0">
                  <a:latin typeface="나눔고딕" pitchFamily="50" charset="-127"/>
                  <a:ea typeface="나눔고딕" pitchFamily="50" charset="-127"/>
                </a:rPr>
                <a:t>Main Function</a:t>
              </a:r>
              <a:endParaRPr kumimoji="1" lang="x-none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77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5F6FD68E-D0DB-42EE-BCE7-6C993C83A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4" r="16159"/>
          <a:stretch/>
        </p:blipFill>
        <p:spPr>
          <a:xfrm>
            <a:off x="6932863" y="591375"/>
            <a:ext cx="3895157" cy="627546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2F1EA3-DD2C-6542-9EBB-1F94DDE19673}"/>
              </a:ext>
            </a:extLst>
          </p:cNvPr>
          <p:cNvGrpSpPr/>
          <p:nvPr/>
        </p:nvGrpSpPr>
        <p:grpSpPr>
          <a:xfrm>
            <a:off x="1089186" y="260738"/>
            <a:ext cx="5957977" cy="307777"/>
            <a:chOff x="4045713" y="252512"/>
            <a:chExt cx="595797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92D38-67AC-934C-97A0-AB1E2F3BE46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D81FA-7CE4-054D-9B9F-1CE126FD2F1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2227A-4E14-2D40-803E-595FE44819AF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627D7-E8FF-424F-B916-537D4BE47CF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E86982A-7AE7-4541-96D2-ECF1D4614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7" t="18916" r="72439" b="20668"/>
          <a:stretch/>
        </p:blipFill>
        <p:spPr>
          <a:xfrm>
            <a:off x="355949" y="91006"/>
            <a:ext cx="559991" cy="630788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60" y="1442405"/>
            <a:ext cx="2826546" cy="463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920A72-F387-9442-BBA1-2678ADFABED0}"/>
              </a:ext>
            </a:extLst>
          </p:cNvPr>
          <p:cNvGrpSpPr/>
          <p:nvPr/>
        </p:nvGrpSpPr>
        <p:grpSpPr>
          <a:xfrm>
            <a:off x="779829" y="1749629"/>
            <a:ext cx="5321785" cy="1860281"/>
            <a:chOff x="1367807" y="4222376"/>
            <a:chExt cx="3824964" cy="1860281"/>
          </a:xfrm>
        </p:grpSpPr>
        <p:sp>
          <p:nvSpPr>
            <p:cNvPr id="19" name="Faster">
              <a:extLst>
                <a:ext uri="{FF2B5EF4-FFF2-40B4-BE49-F238E27FC236}">
                  <a16:creationId xmlns:a16="http://schemas.microsoft.com/office/drawing/2014/main" id="{63AC4F64-3209-5C49-9F1C-7D7824F40B22}"/>
                </a:ext>
              </a:extLst>
            </p:cNvPr>
            <p:cNvSpPr txBox="1">
              <a:spLocks/>
            </p:cNvSpPr>
            <p:nvPr/>
          </p:nvSpPr>
          <p:spPr>
            <a:xfrm>
              <a:off x="1829232" y="4609200"/>
              <a:ext cx="1737193" cy="502702"/>
            </a:xfrm>
            <a:prstGeom prst="rect">
              <a:avLst/>
            </a:prstGeom>
            <a:ln w="12700" cap="flat" cmpd="sng">
              <a:noFill/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ko-KR" altLang="en-US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업계 </a:t>
              </a:r>
              <a:r>
                <a:rPr lang="en-US" altLang="ko-KR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ESG</a:t>
              </a:r>
              <a:r>
                <a:rPr lang="ko-KR" altLang="en-US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 분석 </a:t>
              </a:r>
            </a:p>
          </p:txBody>
        </p:sp>
        <p:sp>
          <p:nvSpPr>
            <p:cNvPr id="24" name="Faster">
              <a:extLst>
                <a:ext uri="{FF2B5EF4-FFF2-40B4-BE49-F238E27FC236}">
                  <a16:creationId xmlns:a16="http://schemas.microsoft.com/office/drawing/2014/main" id="{C062E284-9280-5248-8B7C-45147E852B68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5228321"/>
              <a:ext cx="3824964" cy="854336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각각의 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E,S,G 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항목에 대해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달성수준을 그래프로 시각화 하여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경쟁사와 비교가 가능합니다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</a:p>
          </p:txBody>
        </p:sp>
        <p:sp>
          <p:nvSpPr>
            <p:cNvPr id="25" name="Faster">
              <a:extLst>
                <a:ext uri="{FF2B5EF4-FFF2-40B4-BE49-F238E27FC236}">
                  <a16:creationId xmlns:a16="http://schemas.microsoft.com/office/drawing/2014/main" id="{6D19BAEF-5D2F-9C40-8AB7-B45DADA7154A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4578720"/>
              <a:ext cx="408778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2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" pitchFamily="2" charset="-127"/>
                </a:rPr>
                <a:t>02</a:t>
              </a:r>
              <a:endParaRPr lang="ko-KR" altLang="en-US" sz="3200" b="1" dirty="0">
                <a:solidFill>
                  <a:srgbClr val="014898"/>
                </a:solidFill>
                <a:latin typeface="나눔고딕" pitchFamily="50" charset="-127"/>
                <a:ea typeface="나눔고딕" pitchFamily="50" charset="-127"/>
                <a:cs typeface="KoPubWorldDotum_Pro Light" pitchFamily="2" charset="-127"/>
              </a:endParaRPr>
            </a:p>
          </p:txBody>
        </p:sp>
        <p:sp>
          <p:nvSpPr>
            <p:cNvPr id="26" name="수행의 시작/종료 27">
              <a:extLst>
                <a:ext uri="{FF2B5EF4-FFF2-40B4-BE49-F238E27FC236}">
                  <a16:creationId xmlns:a16="http://schemas.microsoft.com/office/drawing/2014/main" id="{944EFAB4-3D37-6C4D-9577-297AF46C6ED4}"/>
                </a:ext>
              </a:extLst>
            </p:cNvPr>
            <p:cNvSpPr/>
            <p:nvPr/>
          </p:nvSpPr>
          <p:spPr>
            <a:xfrm>
              <a:off x="1367807" y="4222376"/>
              <a:ext cx="1415734" cy="324418"/>
            </a:xfrm>
            <a:prstGeom prst="flowChartTerminator">
              <a:avLst/>
            </a:prstGeom>
            <a:solidFill>
              <a:srgbClr val="014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b="1" dirty="0">
                  <a:latin typeface="나눔고딕" pitchFamily="50" charset="-127"/>
                  <a:ea typeface="나눔고딕" pitchFamily="50" charset="-127"/>
                </a:rPr>
                <a:t>Main Function</a:t>
              </a:r>
              <a:endParaRPr kumimoji="1" lang="x-none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60" y="1442405"/>
            <a:ext cx="2826546" cy="4710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26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5F6FD68E-D0DB-42EE-BCE7-6C993C83A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4" r="16159"/>
          <a:stretch/>
        </p:blipFill>
        <p:spPr>
          <a:xfrm>
            <a:off x="6932863" y="591375"/>
            <a:ext cx="3895157" cy="627546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2F1EA3-DD2C-6542-9EBB-1F94DDE19673}"/>
              </a:ext>
            </a:extLst>
          </p:cNvPr>
          <p:cNvGrpSpPr/>
          <p:nvPr/>
        </p:nvGrpSpPr>
        <p:grpSpPr>
          <a:xfrm>
            <a:off x="1089186" y="260738"/>
            <a:ext cx="5957977" cy="307777"/>
            <a:chOff x="4045713" y="252512"/>
            <a:chExt cx="595797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92D38-67AC-934C-97A0-AB1E2F3BE46A}"/>
                </a:ext>
              </a:extLst>
            </p:cNvPr>
            <p:cNvSpPr txBox="1"/>
            <p:nvPr/>
          </p:nvSpPr>
          <p:spPr>
            <a:xfrm>
              <a:off x="404571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Problem &amp; Needs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5D81FA-7CE4-054D-9B9F-1CE126FD2F16}"/>
                </a:ext>
              </a:extLst>
            </p:cNvPr>
            <p:cNvSpPr txBox="1"/>
            <p:nvPr/>
          </p:nvSpPr>
          <p:spPr>
            <a:xfrm>
              <a:off x="5725315" y="252512"/>
              <a:ext cx="1042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Solution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2227A-4E14-2D40-803E-595FE44819AF}"/>
                </a:ext>
              </a:extLst>
            </p:cNvPr>
            <p:cNvSpPr txBox="1"/>
            <p:nvPr/>
          </p:nvSpPr>
          <p:spPr>
            <a:xfrm>
              <a:off x="6825491" y="252512"/>
              <a:ext cx="1498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Business Model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627D7-E8FF-424F-B916-537D4BE47CF2}"/>
                </a:ext>
              </a:extLst>
            </p:cNvPr>
            <p:cNvSpPr txBox="1"/>
            <p:nvPr/>
          </p:nvSpPr>
          <p:spPr>
            <a:xfrm>
              <a:off x="8382003" y="252512"/>
              <a:ext cx="1621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Growth Strategy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E86982A-7AE7-4541-96D2-ECF1D4614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7" t="18916" r="72439" b="20668"/>
          <a:stretch/>
        </p:blipFill>
        <p:spPr>
          <a:xfrm>
            <a:off x="355949" y="91006"/>
            <a:ext cx="559991" cy="63078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920A72-F387-9442-BBA1-2678ADFABED0}"/>
              </a:ext>
            </a:extLst>
          </p:cNvPr>
          <p:cNvGrpSpPr/>
          <p:nvPr/>
        </p:nvGrpSpPr>
        <p:grpSpPr>
          <a:xfrm>
            <a:off x="779829" y="1749629"/>
            <a:ext cx="5321785" cy="2691278"/>
            <a:chOff x="1367807" y="4222376"/>
            <a:chExt cx="3824964" cy="2691278"/>
          </a:xfrm>
        </p:grpSpPr>
        <p:sp>
          <p:nvSpPr>
            <p:cNvPr id="19" name="Faster">
              <a:extLst>
                <a:ext uri="{FF2B5EF4-FFF2-40B4-BE49-F238E27FC236}">
                  <a16:creationId xmlns:a16="http://schemas.microsoft.com/office/drawing/2014/main" id="{63AC4F64-3209-5C49-9F1C-7D7824F40B22}"/>
                </a:ext>
              </a:extLst>
            </p:cNvPr>
            <p:cNvSpPr txBox="1">
              <a:spLocks/>
            </p:cNvSpPr>
            <p:nvPr/>
          </p:nvSpPr>
          <p:spPr>
            <a:xfrm>
              <a:off x="1829232" y="4609200"/>
              <a:ext cx="860417" cy="502702"/>
            </a:xfrm>
            <a:prstGeom prst="rect">
              <a:avLst/>
            </a:prstGeom>
            <a:ln w="12700" cap="flat" cmpd="sng">
              <a:noFill/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AI </a:t>
              </a:r>
              <a:r>
                <a:rPr lang="ko-KR" altLang="en-US" sz="2800" b="1" dirty="0" err="1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챗봇</a:t>
              </a:r>
              <a:endParaRPr lang="ko-KR" altLang="en-US" sz="2800" b="1" dirty="0">
                <a:solidFill>
                  <a:srgbClr val="014898"/>
                </a:solidFill>
                <a:latin typeface="나눔고딕" pitchFamily="50" charset="-127"/>
                <a:ea typeface="나눔고딕" pitchFamily="50" charset="-127"/>
                <a:cs typeface="KoPubWorldDotum_Pro Light" pitchFamily="2" charset="-127"/>
              </a:endParaRPr>
            </a:p>
          </p:txBody>
        </p:sp>
        <p:sp>
          <p:nvSpPr>
            <p:cNvPr id="24" name="Faster">
              <a:extLst>
                <a:ext uri="{FF2B5EF4-FFF2-40B4-BE49-F238E27FC236}">
                  <a16:creationId xmlns:a16="http://schemas.microsoft.com/office/drawing/2014/main" id="{C062E284-9280-5248-8B7C-45147E852B68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5228321"/>
              <a:ext cx="3824964" cy="1685333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ESG BOX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를 사용하는 도중 궁금한 점을 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AI </a:t>
              </a:r>
              <a:r>
                <a:rPr lang="ko-KR" altLang="en-US" sz="18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챗봇에게</a:t>
              </a: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물어볼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추가로 필요한 부분은 상담사 연결을 활용하여 해결할 수 있습니다</a:t>
              </a:r>
              <a:r>
                <a:rPr lang="en-US" altLang="ko-KR" sz="1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25" name="Faster">
              <a:extLst>
                <a:ext uri="{FF2B5EF4-FFF2-40B4-BE49-F238E27FC236}">
                  <a16:creationId xmlns:a16="http://schemas.microsoft.com/office/drawing/2014/main" id="{6D19BAEF-5D2F-9C40-8AB7-B45DADA7154A}"/>
                </a:ext>
              </a:extLst>
            </p:cNvPr>
            <p:cNvSpPr txBox="1">
              <a:spLocks/>
            </p:cNvSpPr>
            <p:nvPr/>
          </p:nvSpPr>
          <p:spPr>
            <a:xfrm>
              <a:off x="1367807" y="4578720"/>
              <a:ext cx="408778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2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" pitchFamily="2" charset="-127"/>
                </a:rPr>
                <a:t>03</a:t>
              </a:r>
              <a:endParaRPr lang="ko-KR" altLang="en-US" sz="3200" b="1" dirty="0">
                <a:solidFill>
                  <a:srgbClr val="014898"/>
                </a:solidFill>
                <a:latin typeface="나눔고딕" pitchFamily="50" charset="-127"/>
                <a:ea typeface="나눔고딕" pitchFamily="50" charset="-127"/>
                <a:cs typeface="KoPubWorldDotum_Pro Light" pitchFamily="2" charset="-127"/>
              </a:endParaRPr>
            </a:p>
          </p:txBody>
        </p:sp>
        <p:sp>
          <p:nvSpPr>
            <p:cNvPr id="26" name="수행의 시작/종료 27">
              <a:extLst>
                <a:ext uri="{FF2B5EF4-FFF2-40B4-BE49-F238E27FC236}">
                  <a16:creationId xmlns:a16="http://schemas.microsoft.com/office/drawing/2014/main" id="{944EFAB4-3D37-6C4D-9577-297AF46C6ED4}"/>
                </a:ext>
              </a:extLst>
            </p:cNvPr>
            <p:cNvSpPr/>
            <p:nvPr/>
          </p:nvSpPr>
          <p:spPr>
            <a:xfrm>
              <a:off x="1367807" y="4222376"/>
              <a:ext cx="1415734" cy="324418"/>
            </a:xfrm>
            <a:prstGeom prst="flowChartTerminator">
              <a:avLst/>
            </a:prstGeom>
            <a:solidFill>
              <a:srgbClr val="014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b="1" dirty="0">
                  <a:latin typeface="나눔고딕" pitchFamily="50" charset="-127"/>
                  <a:ea typeface="나눔고딕" pitchFamily="50" charset="-127"/>
                </a:rPr>
                <a:t>Sub Function</a:t>
              </a:r>
              <a:endParaRPr kumimoji="1" lang="x-none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32" y="1298145"/>
            <a:ext cx="2823648" cy="4831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962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DDC6ABD-5FEC-3E45-A5B9-6BE623E2E8A1}"/>
              </a:ext>
            </a:extLst>
          </p:cNvPr>
          <p:cNvGrpSpPr/>
          <p:nvPr/>
        </p:nvGrpSpPr>
        <p:grpSpPr>
          <a:xfrm>
            <a:off x="3811049" y="2983261"/>
            <a:ext cx="4241226" cy="625812"/>
            <a:chOff x="399534" y="1718177"/>
            <a:chExt cx="4241226" cy="625812"/>
          </a:xfrm>
        </p:grpSpPr>
        <p:sp>
          <p:nvSpPr>
            <p:cNvPr id="18" name="Faster">
              <a:extLst>
                <a:ext uri="{FF2B5EF4-FFF2-40B4-BE49-F238E27FC236}">
                  <a16:creationId xmlns:a16="http://schemas.microsoft.com/office/drawing/2014/main" id="{1DFEDF50-538C-B740-9165-B75B4150DDC9}"/>
                </a:ext>
              </a:extLst>
            </p:cNvPr>
            <p:cNvSpPr txBox="1">
              <a:spLocks/>
            </p:cNvSpPr>
            <p:nvPr/>
          </p:nvSpPr>
          <p:spPr>
            <a:xfrm>
              <a:off x="399534" y="1718177"/>
              <a:ext cx="4241226" cy="625812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ko-KR" altLang="en-US" sz="3600" b="1" dirty="0"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 Light" pitchFamily="2" charset="-127"/>
                </a:rPr>
                <a:t>발전방향 및 기대효과</a:t>
              </a:r>
            </a:p>
          </p:txBody>
        </p:sp>
        <p:sp>
          <p:nvSpPr>
            <p:cNvPr id="15" name="Faster">
              <a:extLst>
                <a:ext uri="{FF2B5EF4-FFF2-40B4-BE49-F238E27FC236}">
                  <a16:creationId xmlns:a16="http://schemas.microsoft.com/office/drawing/2014/main" id="{69CC5C65-627F-C249-AE8D-E3596BF83582}"/>
                </a:ext>
              </a:extLst>
            </p:cNvPr>
            <p:cNvSpPr txBox="1">
              <a:spLocks/>
            </p:cNvSpPr>
            <p:nvPr/>
          </p:nvSpPr>
          <p:spPr>
            <a:xfrm>
              <a:off x="552040" y="1748955"/>
              <a:ext cx="71879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endParaRPr lang="ko-KR" altLang="en-US" sz="3200" b="1" dirty="0">
                <a:solidFill>
                  <a:srgbClr val="EC0024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  <a:cs typeface="KoPubWorldDotum_Pro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17542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1065CA3-F005-4E38-93A5-78E1C2151652}"/>
              </a:ext>
            </a:extLst>
          </p:cNvPr>
          <p:cNvSpPr/>
          <p:nvPr/>
        </p:nvSpPr>
        <p:spPr>
          <a:xfrm>
            <a:off x="351221" y="956630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뉴스 기사 및 공시 저장을 위한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Crawling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1BC9F77-ED90-4BA9-9731-F4CC8ED04C25}"/>
              </a:ext>
            </a:extLst>
          </p:cNvPr>
          <p:cNvGrpSpPr/>
          <p:nvPr/>
        </p:nvGrpSpPr>
        <p:grpSpPr>
          <a:xfrm>
            <a:off x="355949" y="68703"/>
            <a:ext cx="6691214" cy="630788"/>
            <a:chOff x="355949" y="91006"/>
            <a:chExt cx="6691214" cy="63078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C6AE591-C6F2-4817-B505-B69838C6905A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32EDA0-A5B4-4841-98AF-F7C0F8CB1FB0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5D5EF-2D56-46D3-86B5-EE16D5BDB7D1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BB60A7-F7C1-4D5B-8BF8-C85CDAF1F581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C8533E-0059-4746-98A2-B9F37C60FF6D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27" name="그림 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60E01F3-4811-4A02-A834-2B49F4C7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97" t="18916" r="72439" b="20668"/>
            <a:stretch/>
          </p:blipFill>
          <p:spPr>
            <a:xfrm>
              <a:off x="355949" y="91006"/>
              <a:ext cx="559991" cy="630788"/>
            </a:xfrm>
            <a:prstGeom prst="rect">
              <a:avLst/>
            </a:prstGeom>
          </p:spPr>
        </p:pic>
      </p:grpSp>
      <p:pic>
        <p:nvPicPr>
          <p:cNvPr id="12" name="rpa_배속조정3.mp4" descr="rpa_배속조정3.mp4">
            <a:hlinkClick r:id="" action="ppaction://media"/>
            <a:extLst>
              <a:ext uri="{FF2B5EF4-FFF2-40B4-BE49-F238E27FC236}">
                <a16:creationId xmlns:a16="http://schemas.microsoft.com/office/drawing/2014/main" id="{FE3EECA4-4E23-4602-B151-D529169F05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841" y="2277373"/>
            <a:ext cx="6498462" cy="365538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E2993B-5444-47E4-9720-85B4704A67BA}"/>
              </a:ext>
            </a:extLst>
          </p:cNvPr>
          <p:cNvSpPr/>
          <p:nvPr/>
        </p:nvSpPr>
        <p:spPr>
          <a:xfrm>
            <a:off x="202118" y="1825324"/>
            <a:ext cx="5916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https://drive.google.com/file/d/1CLJpHDQsoi5dIT7DLcD8KTSe17shhQsz/view?usp=sharing</a:t>
            </a:r>
            <a:endParaRPr lang="en-US" alt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x-none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BB5F70-0C00-4D85-BF04-8FD4F31DF850}"/>
              </a:ext>
            </a:extLst>
          </p:cNvPr>
          <p:cNvSpPr/>
          <p:nvPr/>
        </p:nvSpPr>
        <p:spPr>
          <a:xfrm>
            <a:off x="202118" y="1566532"/>
            <a:ext cx="1300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RPA</a:t>
            </a:r>
            <a:r>
              <a:rPr lang="ko-KR" altLang="en-US" sz="1200" b="1" kern="100" dirty="0"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  시연 동영상</a:t>
            </a:r>
            <a:endParaRPr lang="x-none" altLang="en-US" sz="1200" b="1" dirty="0">
              <a:solidFill>
                <a:srgbClr val="014898"/>
              </a:solidFill>
              <a:latin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5E145F-8A38-4661-BB9E-B4073648E36E}"/>
              </a:ext>
            </a:extLst>
          </p:cNvPr>
          <p:cNvSpPr/>
          <p:nvPr/>
        </p:nvSpPr>
        <p:spPr>
          <a:xfrm>
            <a:off x="6838129" y="1572573"/>
            <a:ext cx="14253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kern="100" dirty="0"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추출한 데이터 파일</a:t>
            </a:r>
            <a:endParaRPr lang="x-none" altLang="en-US" sz="1200" b="1" dirty="0">
              <a:solidFill>
                <a:srgbClr val="014898"/>
              </a:solidFill>
              <a:latin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36D711-A76B-4999-8229-A77AD25313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0319" y="2205037"/>
            <a:ext cx="4936865" cy="3314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B71724-CB87-418E-80EF-943BA7E4D98C}"/>
              </a:ext>
            </a:extLst>
          </p:cNvPr>
          <p:cNvSpPr/>
          <p:nvPr/>
        </p:nvSpPr>
        <p:spPr>
          <a:xfrm>
            <a:off x="6863189" y="1825323"/>
            <a:ext cx="41489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ESG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관련 키워드와 기업명을 매핑해 데이터 셋을 구축함</a:t>
            </a:r>
            <a:endParaRPr lang="x-none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4902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1065CA3-F005-4E38-93A5-78E1C2151652}"/>
              </a:ext>
            </a:extLst>
          </p:cNvPr>
          <p:cNvSpPr/>
          <p:nvPr/>
        </p:nvSpPr>
        <p:spPr>
          <a:xfrm>
            <a:off x="351221" y="956630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RDBMS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내 데이터 저장을 위한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ERD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528EA5-A66D-48D2-9758-EB1343A6D3C5}"/>
              </a:ext>
            </a:extLst>
          </p:cNvPr>
          <p:cNvSpPr/>
          <p:nvPr/>
        </p:nvSpPr>
        <p:spPr>
          <a:xfrm>
            <a:off x="259571" y="1784040"/>
            <a:ext cx="11585187" cy="4813222"/>
          </a:xfrm>
          <a:prstGeom prst="roundRect">
            <a:avLst/>
          </a:prstGeom>
          <a:noFill/>
          <a:ln w="28575" cap="flat" cmpd="sng" algn="ctr">
            <a:solidFill>
              <a:srgbClr val="01489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1BC9F77-ED90-4BA9-9731-F4CC8ED04C25}"/>
              </a:ext>
            </a:extLst>
          </p:cNvPr>
          <p:cNvGrpSpPr/>
          <p:nvPr/>
        </p:nvGrpSpPr>
        <p:grpSpPr>
          <a:xfrm>
            <a:off x="355949" y="68703"/>
            <a:ext cx="6691214" cy="630788"/>
            <a:chOff x="355949" y="91006"/>
            <a:chExt cx="6691214" cy="63078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C6AE591-C6F2-4817-B505-B69838C6905A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32EDA0-A5B4-4841-98AF-F7C0F8CB1FB0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F5D5EF-2D56-46D3-86B5-EE16D5BDB7D1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BB60A7-F7C1-4D5B-8BF8-C85CDAF1F581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C8533E-0059-4746-98A2-B9F37C60FF6D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27" name="그림 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60E01F3-4811-4A02-A834-2B49F4C7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97" t="18916" r="72439" b="20668"/>
            <a:stretch/>
          </p:blipFill>
          <p:spPr>
            <a:xfrm>
              <a:off x="355949" y="91006"/>
              <a:ext cx="559991" cy="63078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EC0E846-7F8D-4B03-91DC-B16CFA85AB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75" t="10825" r="5348" b="-3917"/>
          <a:stretch/>
        </p:blipFill>
        <p:spPr>
          <a:xfrm>
            <a:off x="1027058" y="1792357"/>
            <a:ext cx="10137883" cy="45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10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5C40CE-7C73-464D-9EB6-17B92209C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"/>
          <a:stretch/>
        </p:blipFill>
        <p:spPr>
          <a:xfrm>
            <a:off x="1707190" y="1525364"/>
            <a:ext cx="8740614" cy="498561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00937D-59C6-4A0B-9C05-5CB216BB2DB2}"/>
              </a:ext>
            </a:extLst>
          </p:cNvPr>
          <p:cNvGrpSpPr/>
          <p:nvPr/>
        </p:nvGrpSpPr>
        <p:grpSpPr>
          <a:xfrm>
            <a:off x="355949" y="68703"/>
            <a:ext cx="6691214" cy="630788"/>
            <a:chOff x="355949" y="91006"/>
            <a:chExt cx="6691214" cy="6307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271E05B-A9AE-4C44-A028-9B8095F33C39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B74E12-9F6A-4540-A1D8-FD5E5B03F17F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49B24B-DF86-465A-8488-261210651C1B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FF033A-9776-4DF3-900B-48421B01D705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418796-0AB5-433E-BC69-FACCCF205BAB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46A9A6AB-E7A8-4E3E-8A5C-34B876C0C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97" t="18916" r="72439" b="20668"/>
            <a:stretch/>
          </p:blipFill>
          <p:spPr>
            <a:xfrm>
              <a:off x="355949" y="91006"/>
              <a:ext cx="559991" cy="630788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0EBF14-3FE6-4257-BE6F-9B7595D3CAEE}"/>
              </a:ext>
            </a:extLst>
          </p:cNvPr>
          <p:cNvSpPr/>
          <p:nvPr/>
        </p:nvSpPr>
        <p:spPr>
          <a:xfrm>
            <a:off x="351221" y="956630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역량 진단 프로그램의 향후 아키텍처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(Architecture)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구성도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06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oster">
            <a:extLst>
              <a:ext uri="{FF2B5EF4-FFF2-40B4-BE49-F238E27FC236}">
                <a16:creationId xmlns:a16="http://schemas.microsoft.com/office/drawing/2014/main" id="{5378115E-D0E9-6A46-BB79-7BAA5C64431A}"/>
              </a:ext>
            </a:extLst>
          </p:cNvPr>
          <p:cNvSpPr txBox="1">
            <a:spLocks/>
          </p:cNvSpPr>
          <p:nvPr/>
        </p:nvSpPr>
        <p:spPr>
          <a:xfrm>
            <a:off x="915940" y="983614"/>
            <a:ext cx="6640755" cy="564257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35560" tIns="35560" rIns="35560" bIns="35560" numCol="1" anchor="ctr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defTabSz="410845" hangingPunct="0"/>
            <a:endParaRPr lang="ko-KR" altLang="en-US" sz="3200" b="1" dirty="0">
              <a:solidFill>
                <a:srgbClr val="014898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나눔고딕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0C29C2-2070-46A9-8744-B7E70CD228D6}"/>
              </a:ext>
            </a:extLst>
          </p:cNvPr>
          <p:cNvGrpSpPr/>
          <p:nvPr/>
        </p:nvGrpSpPr>
        <p:grpSpPr>
          <a:xfrm>
            <a:off x="1365781" y="3664937"/>
            <a:ext cx="3384422" cy="2655239"/>
            <a:chOff x="915940" y="1897373"/>
            <a:chExt cx="4615065" cy="3588794"/>
          </a:xfrm>
        </p:grpSpPr>
        <p:pic>
          <p:nvPicPr>
            <p:cNvPr id="2052" name="Picture 4" descr="게시판] 기업은행, 전기차 충전할인 기업신용카드 `EV카드` 출시 - 매일경제">
              <a:extLst>
                <a:ext uri="{FF2B5EF4-FFF2-40B4-BE49-F238E27FC236}">
                  <a16:creationId xmlns:a16="http://schemas.microsoft.com/office/drawing/2014/main" id="{43161120-964B-42AE-A014-675368876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186" y="1897373"/>
              <a:ext cx="2265850" cy="178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IBK기업은행_기업인터넷뱅킹 - 9">
              <a:extLst>
                <a:ext uri="{FF2B5EF4-FFF2-40B4-BE49-F238E27FC236}">
                  <a16:creationId xmlns:a16="http://schemas.microsoft.com/office/drawing/2014/main" id="{552887ED-6B16-4BAF-BA1A-B612CDEE6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40" y="3685391"/>
              <a:ext cx="4399039" cy="1800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기업은행, IBK늘푸른하늘통장·대출 출시">
              <a:extLst>
                <a:ext uri="{FF2B5EF4-FFF2-40B4-BE49-F238E27FC236}">
                  <a16:creationId xmlns:a16="http://schemas.microsoft.com/office/drawing/2014/main" id="{B3DC6FAE-9F06-4CD5-868C-BB4BD54B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337" y="2067838"/>
              <a:ext cx="2605668" cy="1966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6F12D1-EE4C-4B2B-893F-960F8523234C}"/>
              </a:ext>
            </a:extLst>
          </p:cNvPr>
          <p:cNvGrpSpPr/>
          <p:nvPr/>
        </p:nvGrpSpPr>
        <p:grpSpPr>
          <a:xfrm>
            <a:off x="5895193" y="4051440"/>
            <a:ext cx="5156143" cy="1942492"/>
            <a:chOff x="1303687" y="4222376"/>
            <a:chExt cx="4438441" cy="2902897"/>
          </a:xfrm>
        </p:grpSpPr>
        <p:sp>
          <p:nvSpPr>
            <p:cNvPr id="28" name="Faster">
              <a:extLst>
                <a:ext uri="{FF2B5EF4-FFF2-40B4-BE49-F238E27FC236}">
                  <a16:creationId xmlns:a16="http://schemas.microsoft.com/office/drawing/2014/main" id="{A5537999-5F4B-4A90-B61F-4642990B6369}"/>
                </a:ext>
              </a:extLst>
            </p:cNvPr>
            <p:cNvSpPr txBox="1">
              <a:spLocks/>
            </p:cNvSpPr>
            <p:nvPr/>
          </p:nvSpPr>
          <p:spPr>
            <a:xfrm>
              <a:off x="1829232" y="4609200"/>
              <a:ext cx="2154613" cy="502702"/>
            </a:xfrm>
            <a:prstGeom prst="rect">
              <a:avLst/>
            </a:prstGeom>
            <a:ln w="12700" cap="flat" cmpd="sng">
              <a:noFill/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ko-KR" altLang="en-US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 </a:t>
              </a:r>
            </a:p>
          </p:txBody>
        </p:sp>
        <p:sp>
          <p:nvSpPr>
            <p:cNvPr id="29" name="Faster">
              <a:extLst>
                <a:ext uri="{FF2B5EF4-FFF2-40B4-BE49-F238E27FC236}">
                  <a16:creationId xmlns:a16="http://schemas.microsoft.com/office/drawing/2014/main" id="{11D82AFE-D157-4358-94DC-6A22A81781C0}"/>
                </a:ext>
              </a:extLst>
            </p:cNvPr>
            <p:cNvSpPr txBox="1">
              <a:spLocks/>
            </p:cNvSpPr>
            <p:nvPr/>
          </p:nvSpPr>
          <p:spPr>
            <a:xfrm>
              <a:off x="1303687" y="4810206"/>
              <a:ext cx="4438441" cy="231506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중소기업 </a:t>
              </a: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ESG 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지표의 객관적인 평가와 은행 여신 리스크 감소</a:t>
              </a:r>
              <a:endPara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중소기업 </a:t>
              </a: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ESG 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데이터 확보를 통한 맞춤형 </a:t>
              </a: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ESG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금융상품 판매채널과 수익성 증대</a:t>
              </a:r>
              <a:endPara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중소기업 </a:t>
              </a: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ESG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전환이라는 기업은행 미션 달성 </a:t>
              </a:r>
              <a:endPara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수행의 시작/종료 27">
              <a:extLst>
                <a:ext uri="{FF2B5EF4-FFF2-40B4-BE49-F238E27FC236}">
                  <a16:creationId xmlns:a16="http://schemas.microsoft.com/office/drawing/2014/main" id="{144AE699-A1C7-42F3-BFDA-51D3316421B5}"/>
                </a:ext>
              </a:extLst>
            </p:cNvPr>
            <p:cNvSpPr/>
            <p:nvPr/>
          </p:nvSpPr>
          <p:spPr>
            <a:xfrm>
              <a:off x="1367807" y="4222376"/>
              <a:ext cx="1415734" cy="324418"/>
            </a:xfrm>
            <a:prstGeom prst="flowChartTerminator">
              <a:avLst/>
            </a:prstGeom>
            <a:solidFill>
              <a:srgbClr val="014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b="1" dirty="0">
                  <a:latin typeface="나눔고딕" pitchFamily="50" charset="-127"/>
                  <a:ea typeface="나눔고딕" pitchFamily="50" charset="-127"/>
                </a:rPr>
                <a:t>Expectation</a:t>
              </a:r>
              <a:endParaRPr kumimoji="1" lang="x-none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524462-1757-4797-90C4-5372CE1315F5}"/>
              </a:ext>
            </a:extLst>
          </p:cNvPr>
          <p:cNvGrpSpPr/>
          <p:nvPr/>
        </p:nvGrpSpPr>
        <p:grpSpPr>
          <a:xfrm>
            <a:off x="355949" y="68703"/>
            <a:ext cx="6691214" cy="630788"/>
            <a:chOff x="355949" y="91006"/>
            <a:chExt cx="6691214" cy="63078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DD72E53-1BF7-4662-8B00-D3ED9123ECB3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A22B35-E0F5-4575-9256-D72DC9268B6F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4DE871-C506-407C-B9BC-398B9604CFBC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241AD1-359C-4C23-8F67-9C698FED14F5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5AC97D-1DF9-4DA3-AA1F-1584B8973550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7CBE27-4767-437C-A4F3-142AFF175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097" t="18916" r="72439" b="20668"/>
            <a:stretch/>
          </p:blipFill>
          <p:spPr>
            <a:xfrm>
              <a:off x="355949" y="91006"/>
              <a:ext cx="559991" cy="63078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987952E-253D-471B-AD85-B0F05401A12F}"/>
              </a:ext>
            </a:extLst>
          </p:cNvPr>
          <p:cNvGrpSpPr/>
          <p:nvPr/>
        </p:nvGrpSpPr>
        <p:grpSpPr>
          <a:xfrm>
            <a:off x="1291294" y="1235617"/>
            <a:ext cx="4443466" cy="1942492"/>
            <a:chOff x="1303688" y="4222376"/>
            <a:chExt cx="3824964" cy="2902899"/>
          </a:xfrm>
        </p:grpSpPr>
        <p:sp>
          <p:nvSpPr>
            <p:cNvPr id="20" name="Faster">
              <a:extLst>
                <a:ext uri="{FF2B5EF4-FFF2-40B4-BE49-F238E27FC236}">
                  <a16:creationId xmlns:a16="http://schemas.microsoft.com/office/drawing/2014/main" id="{817CF358-34FF-4043-AC5D-C27CA04A4434}"/>
                </a:ext>
              </a:extLst>
            </p:cNvPr>
            <p:cNvSpPr txBox="1">
              <a:spLocks/>
            </p:cNvSpPr>
            <p:nvPr/>
          </p:nvSpPr>
          <p:spPr>
            <a:xfrm>
              <a:off x="1829232" y="4609200"/>
              <a:ext cx="2154613" cy="502702"/>
            </a:xfrm>
            <a:prstGeom prst="rect">
              <a:avLst/>
            </a:prstGeom>
            <a:ln w="12700" cap="flat" cmpd="sng">
              <a:noFill/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ko-KR" altLang="en-US" sz="2800" b="1" dirty="0">
                  <a:solidFill>
                    <a:srgbClr val="014898"/>
                  </a:solidFill>
                  <a:latin typeface="나눔고딕" pitchFamily="50" charset="-127"/>
                  <a:ea typeface="나눔고딕" pitchFamily="50" charset="-127"/>
                  <a:cs typeface="KoPubWorldDotum_Pro Light" pitchFamily="2" charset="-127"/>
                </a:rPr>
                <a:t> </a:t>
              </a:r>
            </a:p>
          </p:txBody>
        </p:sp>
        <p:sp>
          <p:nvSpPr>
            <p:cNvPr id="21" name="Faster">
              <a:extLst>
                <a:ext uri="{FF2B5EF4-FFF2-40B4-BE49-F238E27FC236}">
                  <a16:creationId xmlns:a16="http://schemas.microsoft.com/office/drawing/2014/main" id="{58594F73-3183-4F72-ABEC-3CB0C8A4BA19}"/>
                </a:ext>
              </a:extLst>
            </p:cNvPr>
            <p:cNvSpPr txBox="1">
              <a:spLocks/>
            </p:cNvSpPr>
            <p:nvPr/>
          </p:nvSpPr>
          <p:spPr>
            <a:xfrm>
              <a:off x="1303688" y="4810206"/>
              <a:ext cx="3824964" cy="2315069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squar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E : 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자진신고제</a:t>
              </a:r>
              <a:endPara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S : 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출산휴가</a:t>
              </a: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및 육아휴가 시행여부</a:t>
              </a:r>
              <a:endPara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G : 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이사회 내 </a:t>
              </a: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ESG 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안건 상정 등의 평가 항목</a:t>
              </a:r>
              <a:endPara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             </a:t>
              </a:r>
              <a:r>
                <a:rPr lang="ko-KR" altLang="en-US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반영한 고도화된 평가모델 서비스 제안</a:t>
              </a:r>
              <a:endPara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" name="수행의 시작/종료 27">
              <a:extLst>
                <a:ext uri="{FF2B5EF4-FFF2-40B4-BE49-F238E27FC236}">
                  <a16:creationId xmlns:a16="http://schemas.microsoft.com/office/drawing/2014/main" id="{E6A7615C-98B6-413C-AD0F-35F7EB0F73AC}"/>
                </a:ext>
              </a:extLst>
            </p:cNvPr>
            <p:cNvSpPr/>
            <p:nvPr/>
          </p:nvSpPr>
          <p:spPr>
            <a:xfrm>
              <a:off x="1367807" y="4222376"/>
              <a:ext cx="1415734" cy="324418"/>
            </a:xfrm>
            <a:prstGeom prst="flowChartTerminator">
              <a:avLst/>
            </a:prstGeom>
            <a:solidFill>
              <a:srgbClr val="014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200" b="1" dirty="0">
                  <a:latin typeface="나눔고딕" pitchFamily="50" charset="-127"/>
                  <a:ea typeface="나눔고딕" pitchFamily="50" charset="-127"/>
                </a:rPr>
                <a:t>Development</a:t>
              </a:r>
              <a:endParaRPr kumimoji="1" lang="x-none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BCB789F-5238-4FDF-A544-CFC35F6FE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681" y="981576"/>
            <a:ext cx="1730994" cy="26148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521DF2-3E35-4423-8D68-B8E1F1D123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57"/>
          <a:stretch/>
        </p:blipFill>
        <p:spPr>
          <a:xfrm>
            <a:off x="7935596" y="771787"/>
            <a:ext cx="3573777" cy="27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6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66EEBF-0FB9-4B80-B0B2-D930B31352D8}"/>
              </a:ext>
            </a:extLst>
          </p:cNvPr>
          <p:cNvGrpSpPr/>
          <p:nvPr/>
        </p:nvGrpSpPr>
        <p:grpSpPr>
          <a:xfrm>
            <a:off x="12746264" y="-1134208"/>
            <a:ext cx="1155700" cy="1134208"/>
            <a:chOff x="5518150" y="2861896"/>
            <a:chExt cx="1155700" cy="11342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BAD359-9F20-4549-92FE-32AEF95D0C33}"/>
                </a:ext>
              </a:extLst>
            </p:cNvPr>
            <p:cNvSpPr/>
            <p:nvPr/>
          </p:nvSpPr>
          <p:spPr>
            <a:xfrm>
              <a:off x="6071577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959FE61-0B00-4270-807C-3372ABD8516A}"/>
                </a:ext>
              </a:extLst>
            </p:cNvPr>
            <p:cNvGrpSpPr/>
            <p:nvPr/>
          </p:nvGrpSpPr>
          <p:grpSpPr>
            <a:xfrm>
              <a:off x="6096000" y="2929304"/>
              <a:ext cx="0" cy="999392"/>
              <a:chOff x="6096000" y="2247900"/>
              <a:chExt cx="0" cy="2362200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3235150B-1E24-48F2-8006-5BCF44318278}"/>
                  </a:ext>
                </a:extLst>
              </p:cNvPr>
              <p:cNvCxnSpPr/>
              <p:nvPr/>
            </p:nvCxnSpPr>
            <p:spPr>
              <a:xfrm flipV="1">
                <a:off x="6096000" y="2247900"/>
                <a:ext cx="0" cy="1016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A6A4E68-87A8-4D50-B592-BF3612D68212}"/>
                  </a:ext>
                </a:extLst>
              </p:cNvPr>
              <p:cNvCxnSpPr/>
              <p:nvPr/>
            </p:nvCxnSpPr>
            <p:spPr>
              <a:xfrm flipV="1">
                <a:off x="6096000" y="3594100"/>
                <a:ext cx="0" cy="1016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5BF6A50-D82C-4248-9AAE-61CD65816CB7}"/>
                </a:ext>
              </a:extLst>
            </p:cNvPr>
            <p:cNvCxnSpPr/>
            <p:nvPr/>
          </p:nvCxnSpPr>
          <p:spPr>
            <a:xfrm rot="5400000" flipV="1">
              <a:off x="6380773" y="3214077"/>
              <a:ext cx="0" cy="4298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622177-7B2F-4D37-80CE-83B26F94BA98}"/>
                </a:ext>
              </a:extLst>
            </p:cNvPr>
            <p:cNvCxnSpPr/>
            <p:nvPr/>
          </p:nvCxnSpPr>
          <p:spPr>
            <a:xfrm rot="5400000" flipV="1">
              <a:off x="5811227" y="3214077"/>
              <a:ext cx="0" cy="4298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5957E97-62E7-40CB-A3B4-D5CCF53CF46C}"/>
                </a:ext>
              </a:extLst>
            </p:cNvPr>
            <p:cNvSpPr/>
            <p:nvPr/>
          </p:nvSpPr>
          <p:spPr>
            <a:xfrm>
              <a:off x="6071577" y="2861896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9AAED1-286A-491E-86CD-8F38A8FE8EF3}"/>
                </a:ext>
              </a:extLst>
            </p:cNvPr>
            <p:cNvSpPr/>
            <p:nvPr/>
          </p:nvSpPr>
          <p:spPr>
            <a:xfrm>
              <a:off x="6071577" y="3947258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CB8271C-37B3-4893-85FC-E7ADD3E46DA8}"/>
                </a:ext>
              </a:extLst>
            </p:cNvPr>
            <p:cNvSpPr/>
            <p:nvPr/>
          </p:nvSpPr>
          <p:spPr>
            <a:xfrm>
              <a:off x="6625004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32DF09E-8B43-4B34-AC6D-6A2317A3C6F2}"/>
                </a:ext>
              </a:extLst>
            </p:cNvPr>
            <p:cNvSpPr/>
            <p:nvPr/>
          </p:nvSpPr>
          <p:spPr>
            <a:xfrm>
              <a:off x="5518150" y="3404577"/>
              <a:ext cx="48846" cy="4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355402" y="1308124"/>
            <a:ext cx="4140851" cy="1381134"/>
            <a:chOff x="7836986" y="1365591"/>
            <a:chExt cx="4140851" cy="13811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14513D-CB97-48CF-98E8-046DF4F7577B}"/>
                </a:ext>
              </a:extLst>
            </p:cNvPr>
            <p:cNvSpPr txBox="1"/>
            <p:nvPr/>
          </p:nvSpPr>
          <p:spPr>
            <a:xfrm>
              <a:off x="7836986" y="1792618"/>
              <a:ext cx="3797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b="1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DT</a:t>
              </a:r>
              <a:r>
                <a:rPr lang="ko-KR" altLang="en-US" sz="2400" b="1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를 통한 중소기업 </a:t>
              </a:r>
              <a:r>
                <a:rPr lang="en-US" altLang="ko-KR" sz="2400" b="1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ESG </a:t>
              </a:r>
              <a:r>
                <a:rPr lang="ko-KR" altLang="en-US" sz="2400" b="1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전환</a:t>
              </a:r>
              <a:endParaRPr lang="en-US" altLang="ko-KR" sz="24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r"/>
              <a:r>
                <a:rPr lang="en-US" altLang="ko-KR" sz="3200" b="1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ESG</a:t>
              </a:r>
              <a:r>
                <a:rPr lang="ko-KR" altLang="en-US" sz="3200" b="1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역량진단프로그램</a:t>
              </a:r>
            </a:p>
          </p:txBody>
        </p:sp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B31E537-2581-42FC-98E4-6CE185E6D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97" t="18916" r="72439" b="20668"/>
            <a:stretch/>
          </p:blipFill>
          <p:spPr>
            <a:xfrm>
              <a:off x="11417846" y="1365591"/>
              <a:ext cx="559991" cy="630788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1814811" y="451102"/>
            <a:ext cx="3705890" cy="5865875"/>
            <a:chOff x="3776878" y="805583"/>
            <a:chExt cx="3785167" cy="566206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EF6E528-ACD0-4CAA-80BF-08FE06D7A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3" b="100000" l="12762" r="84762">
                          <a14:foregroundMark x1="32381" y1="6416" x2="32381" y2="6416"/>
                          <a14:foregroundMark x1="29905" y1="5321" x2="34857" y2="6573"/>
                          <a14:foregroundMark x1="29333" y1="6573" x2="33905" y2="5477"/>
                          <a14:foregroundMark x1="64381" y1="6573" x2="72000" y2="6573"/>
                          <a14:foregroundMark x1="26667" y1="6103" x2="72000" y2="90141"/>
                          <a14:foregroundMark x1="35810" y1="22066" x2="68571" y2="21753"/>
                          <a14:foregroundMark x1="31619" y1="6260" x2="55048" y2="30829"/>
                          <a14:foregroundMark x1="37333" y1="10485" x2="68381" y2="10642"/>
                          <a14:foregroundMark x1="66476" y1="5477" x2="69333" y2="5164"/>
                          <a14:foregroundMark x1="70286" y1="5008" x2="73714" y2="5947"/>
                          <a14:foregroundMark x1="72190" y1="21753" x2="69143" y2="52582"/>
                          <a14:foregroundMark x1="27429" y1="17371" x2="29714" y2="85133"/>
                          <a14:foregroundMark x1="28571" y1="88576" x2="64571" y2="91393"/>
                          <a14:foregroundMark x1="36190" y1="45070" x2="47810" y2="79656"/>
                          <a14:foregroundMark x1="72381" y1="54304" x2="72762" y2="73552"/>
                        </a14:backgroundRemoval>
                      </a14:imgEffect>
                    </a14:imgLayer>
                  </a14:imgProps>
                </a:ext>
              </a:extLst>
            </a:blip>
            <a:srcRect l="13614" r="16159"/>
            <a:stretch/>
          </p:blipFill>
          <p:spPr>
            <a:xfrm>
              <a:off x="3776878" y="805583"/>
              <a:ext cx="3785167" cy="5662066"/>
            </a:xfrm>
            <a:prstGeom prst="rect">
              <a:avLst/>
            </a:prstGeom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121" y="1376829"/>
              <a:ext cx="2682240" cy="4519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11" y="1551489"/>
            <a:ext cx="1306800" cy="21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1" y="3099178"/>
            <a:ext cx="1306800" cy="21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31" y="4123880"/>
            <a:ext cx="1313367" cy="21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632" y="1332033"/>
            <a:ext cx="1272938" cy="21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301" y="2941930"/>
            <a:ext cx="1306800" cy="21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0CB8FCB-9EC4-4EF8-A0DF-9E3CA2946B6A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019238" y="4123880"/>
            <a:ext cx="1306800" cy="21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7428554" y="3066423"/>
            <a:ext cx="454051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      기획</a:t>
            </a: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-US" altLang="ko-KR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</a:t>
            </a: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박경현  이남욱  주원희 </a:t>
            </a:r>
          </a:p>
          <a:p>
            <a:pPr>
              <a:lnSpc>
                <a:spcPct val="115000"/>
              </a:lnSpc>
            </a:pP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                   </a:t>
            </a: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 </a:t>
            </a:r>
            <a:r>
              <a:rPr lang="en-US" altLang="ko-KR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  </a:t>
            </a: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임정은  장재성          </a:t>
            </a:r>
          </a:p>
          <a:p>
            <a:pPr>
              <a:lnSpc>
                <a:spcPct val="115000"/>
              </a:lnSpc>
            </a:pP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            </a:t>
            </a: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디자인</a:t>
            </a: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-US" altLang="ko-KR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|  </a:t>
            </a: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김승은  방해리  장원경 </a:t>
            </a:r>
          </a:p>
          <a:p>
            <a:pPr>
              <a:lnSpc>
                <a:spcPct val="115000"/>
              </a:lnSpc>
            </a:pPr>
            <a:r>
              <a:rPr lang="ko-KR" altLang="en-US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                        정다은   조은비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23959" y="5855312"/>
            <a:ext cx="5949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https://colab.research.google.com/drive/1RARaGfqzK_-vxVuJHRpOGk2-lZJqWqer?usp=sharing&amp;pli=1&amp;authuser=1</a:t>
            </a:r>
            <a:endParaRPr lang="ko-KR" altLang="en-US" sz="1200" dirty="0"/>
          </a:p>
        </p:txBody>
      </p:sp>
      <p:sp>
        <p:nvSpPr>
          <p:cNvPr id="35" name="Faster">
            <a:extLst>
              <a:ext uri="{FF2B5EF4-FFF2-40B4-BE49-F238E27FC236}">
                <a16:creationId xmlns:a16="http://schemas.microsoft.com/office/drawing/2014/main" id="{C062E284-9280-5248-8B7C-45147E852B68}"/>
              </a:ext>
            </a:extLst>
          </p:cNvPr>
          <p:cNvSpPr txBox="1">
            <a:spLocks/>
          </p:cNvSpPr>
          <p:nvPr/>
        </p:nvSpPr>
        <p:spPr>
          <a:xfrm>
            <a:off x="6810570" y="5428610"/>
            <a:ext cx="5321785" cy="439479"/>
          </a:xfrm>
          <a:prstGeom prst="rect">
            <a:avLst/>
          </a:prstGeom>
          <a:ln w="12700" cap="flat" cmpd="sng">
            <a:prstDash val="solid"/>
            <a:miter lim="800000"/>
          </a:ln>
        </p:spPr>
        <p:txBody>
          <a:bodyPr vert="horz" wrap="square" lIns="35560" tIns="35560" rIns="35560" bIns="35560" numCol="1" anchor="t">
            <a:sp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itchFamily="50" charset="-127"/>
                <a:ea typeface="Arial Unicode MS" pitchFamily="50" charset="-127"/>
              </a:rPr>
              <a:t>Source Code </a:t>
            </a:r>
          </a:p>
        </p:txBody>
      </p:sp>
    </p:spTree>
    <p:extLst>
      <p:ext uri="{BB962C8B-B14F-4D97-AF65-F5344CB8AC3E}">
        <p14:creationId xmlns:p14="http://schemas.microsoft.com/office/powerpoint/2010/main" val="247189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4513D-CB97-48CF-98E8-046DF4F7577B}"/>
              </a:ext>
            </a:extLst>
          </p:cNvPr>
          <p:cNvSpPr txBox="1"/>
          <p:nvPr/>
        </p:nvSpPr>
        <p:spPr>
          <a:xfrm>
            <a:off x="4693920" y="3013502"/>
            <a:ext cx="2804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</a:rPr>
              <a:t>감사합니다</a:t>
            </a:r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</a:rPr>
              <a:t>!</a:t>
            </a:r>
          </a:p>
          <a:p>
            <a:pPr algn="ctr"/>
            <a:r>
              <a: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</a:rPr>
              <a:t>return 0;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B31E537-2581-42FC-98E4-6CE185E6D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7" t="18916" r="72439" b="20668"/>
          <a:stretch/>
        </p:blipFill>
        <p:spPr>
          <a:xfrm>
            <a:off x="4066032" y="2838806"/>
            <a:ext cx="759056" cy="8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9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oster">
            <a:extLst>
              <a:ext uri="{FF2B5EF4-FFF2-40B4-BE49-F238E27FC236}">
                <a16:creationId xmlns:a16="http://schemas.microsoft.com/office/drawing/2014/main" id="{5378115E-D0E9-6A46-BB79-7BAA5C64431A}"/>
              </a:ext>
            </a:extLst>
          </p:cNvPr>
          <p:cNvSpPr txBox="1">
            <a:spLocks/>
          </p:cNvSpPr>
          <p:nvPr/>
        </p:nvSpPr>
        <p:spPr>
          <a:xfrm>
            <a:off x="635943" y="787517"/>
            <a:ext cx="6640755" cy="564257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35560" tIns="35560" rIns="35560" bIns="35560" numCol="1" anchor="ctr">
            <a:spAutoFit/>
          </a:bodyPr>
          <a:lstStyle>
            <a:lvl1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8000" b="0">
                <a:solidFill>
                  <a:srgbClr val="FFFFFF"/>
                </a:solidFill>
                <a:latin typeface="Gotham Bold" charset="0"/>
                <a:ea typeface="Gotham Bold" charset="0"/>
                <a:cs typeface="Gotham Bold" charset="0"/>
              </a:defRPr>
            </a:lvl1pPr>
          </a:lstStyle>
          <a:p>
            <a:pPr defTabSz="410845" hangingPunct="0"/>
            <a:r>
              <a:rPr lang="ko-KR" altLang="en-US" sz="3200" b="1"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중소기업과 </a:t>
            </a:r>
            <a:r>
              <a:rPr lang="en-US" altLang="ko-KR" sz="3200" b="1" dirty="0"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ESG </a:t>
            </a:r>
            <a:r>
              <a:rPr lang="ko-KR" altLang="en-US" sz="3200" b="1" dirty="0"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rPr>
              <a:t>전환의 문제점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195C6C-A258-4C28-96BC-18BC2C7D86E6}"/>
              </a:ext>
            </a:extLst>
          </p:cNvPr>
          <p:cNvGrpSpPr/>
          <p:nvPr/>
        </p:nvGrpSpPr>
        <p:grpSpPr>
          <a:xfrm>
            <a:off x="355949" y="-4449"/>
            <a:ext cx="6691214" cy="630788"/>
            <a:chOff x="355949" y="45286"/>
            <a:chExt cx="6691214" cy="63078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2F1EA3-DD2C-6542-9EBB-1F94DDE19673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992D38-67AC-934C-97A0-AB1E2F3BE46A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5D81FA-7CE4-054D-9B9F-1CE126FD2F16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B2227A-4E14-2D40-803E-595FE44819AF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E627D7-E8FF-424F-B916-537D4BE47CF2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1E86982A-7AE7-4541-96D2-ECF1D4614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68D62-28C7-4F23-BFC5-61398CB6F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87" y="1570776"/>
            <a:ext cx="4031454" cy="41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D68E810-DFE0-49CE-9873-B4184FA7A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5" y="1570776"/>
            <a:ext cx="4304876" cy="44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73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B5A0C33-1592-4549-8F24-1E96E7AA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67" y="3996798"/>
            <a:ext cx="5369203" cy="887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8AAF2-F610-D743-A85C-F126D7AA4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67" y="1289234"/>
            <a:ext cx="9142752" cy="422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7E7CF858-4A15-AB4B-9E40-24169D47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67" y="2907187"/>
            <a:ext cx="7230577" cy="88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1DCF27-7943-9141-91C0-F70548D9E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67" y="5099773"/>
            <a:ext cx="5944973" cy="695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2F228A37-4F3B-BF4C-93E1-7E685642C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67" y="1914324"/>
            <a:ext cx="5171550" cy="790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D5DFE27-567A-E44B-A42C-7799B35E71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9770" y="1925834"/>
            <a:ext cx="5080076" cy="778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EDA72760-FE39-1A4F-B11A-A5DD3D751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51" y="3996797"/>
            <a:ext cx="4851126" cy="627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B77B4D3-9A1F-324A-B60C-1CA47F26C1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3225" y="4964020"/>
            <a:ext cx="4738207" cy="84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A2E3C9-2B6D-42BB-957B-8F921A420E11}"/>
              </a:ext>
            </a:extLst>
          </p:cNvPr>
          <p:cNvGrpSpPr/>
          <p:nvPr/>
        </p:nvGrpSpPr>
        <p:grpSpPr>
          <a:xfrm>
            <a:off x="355949" y="-4449"/>
            <a:ext cx="6691214" cy="630788"/>
            <a:chOff x="355949" y="45286"/>
            <a:chExt cx="6691214" cy="6307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3A1C4AC-0A26-419F-B6DC-7CC3501BB214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2792FB-F4E8-41EC-BE9E-9257AB4041AE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F0AF03-9933-486B-9722-64D34C21B9F3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E99424-569D-42D3-AE52-BA938EF5AB6C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CFF528-AD06-4E72-A74C-A1331A124371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67E5F6D-CE0B-4FF7-A1A5-4A6AC8B8E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687885-B2B1-4765-9742-E3545AB7B7BE}"/>
              </a:ext>
            </a:extLst>
          </p:cNvPr>
          <p:cNvGrpSpPr/>
          <p:nvPr/>
        </p:nvGrpSpPr>
        <p:grpSpPr>
          <a:xfrm>
            <a:off x="0" y="417"/>
            <a:ext cx="12192000" cy="6858000"/>
            <a:chOff x="0" y="417"/>
            <a:chExt cx="12192000" cy="6858000"/>
          </a:xfrm>
        </p:grpSpPr>
        <p:sp>
          <p:nvSpPr>
            <p:cNvPr id="37" name="Rectangle 139">
              <a:extLst>
                <a:ext uri="{FF2B5EF4-FFF2-40B4-BE49-F238E27FC236}">
                  <a16:creationId xmlns:a16="http://schemas.microsoft.com/office/drawing/2014/main" id="{D0CAFCCF-9FF2-40C4-BC46-58B5CB7E81D6}"/>
                </a:ext>
              </a:extLst>
            </p:cNvPr>
            <p:cNvSpPr>
              <a:spLocks/>
            </p:cNvSpPr>
            <p:nvPr/>
          </p:nvSpPr>
          <p:spPr>
            <a:xfrm>
              <a:off x="0" y="417"/>
              <a:ext cx="12192000" cy="6858000"/>
            </a:xfrm>
            <a:prstGeom prst="rect">
              <a:avLst/>
            </a:prstGeom>
            <a:solidFill>
              <a:schemeClr val="tx1">
                <a:alpha val="8507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821690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i="0" strike="sng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나눔고딕" charset="0"/>
                <a:ea typeface="나눔고딕" charset="0"/>
                <a:cs typeface="나눔고딕" charset="0"/>
              </a:endParaRPr>
            </a:p>
          </p:txBody>
        </p:sp>
        <p:sp>
          <p:nvSpPr>
            <p:cNvPr id="38" name="Easier">
              <a:extLst>
                <a:ext uri="{FF2B5EF4-FFF2-40B4-BE49-F238E27FC236}">
                  <a16:creationId xmlns:a16="http://schemas.microsoft.com/office/drawing/2014/main" id="{FF3D5CD9-97C8-47A0-B7CA-AB080C25CEC0}"/>
                </a:ext>
              </a:extLst>
            </p:cNvPr>
            <p:cNvSpPr txBox="1">
              <a:spLocks/>
            </p:cNvSpPr>
            <p:nvPr/>
          </p:nvSpPr>
          <p:spPr>
            <a:xfrm>
              <a:off x="378858" y="1048587"/>
              <a:ext cx="4072590" cy="512961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71120" tIns="71120" rIns="71120" bIns="71120" numCol="1" anchor="ctr">
              <a:spAutoFit/>
            </a:bodyPr>
            <a:lstStyle>
              <a:lvl1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0" indent="0" algn="l" defTabSz="82169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strike="sngStrike" cap="non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“</a:t>
              </a:r>
              <a:r>
                <a:rPr lang="ko-KR" altLang="en-US" sz="2400" strike="sngStrike" cap="non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 </a:t>
              </a:r>
              <a:r>
                <a:rPr lang="ko-KR" altLang="en-US" sz="2400" strike="sngStrik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주관적</a:t>
              </a:r>
              <a:r>
                <a:rPr lang="en-US" altLang="ko-KR" sz="2400" strike="sngStrik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, </a:t>
              </a:r>
              <a:r>
                <a:rPr lang="ko-KR" altLang="en-US" sz="2400" strike="sngStrik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정성적</a:t>
              </a:r>
              <a:r>
                <a:rPr lang="ko-KR" altLang="en-US" sz="2400" strike="sngStrike" cap="non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인 </a:t>
              </a:r>
              <a:r>
                <a:rPr lang="en-US" altLang="ko-KR" sz="2400" strike="sngStrike" cap="non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ESG</a:t>
              </a:r>
              <a:r>
                <a:rPr lang="ko-KR" altLang="en-US" sz="2400" strike="sngStrike" cap="non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 평가 </a:t>
              </a:r>
              <a:r>
                <a:rPr lang="en-US" altLang="ko-KR" sz="2400" strike="sngStrike" cap="non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“</a:t>
              </a:r>
              <a:endParaRPr lang="ko-KR" altLang="en-US" sz="2400" strike="sngStrike" cap="non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endParaRPr>
            </a:p>
          </p:txBody>
        </p:sp>
        <p:sp>
          <p:nvSpPr>
            <p:cNvPr id="39" name="Easier">
              <a:extLst>
                <a:ext uri="{FF2B5EF4-FFF2-40B4-BE49-F238E27FC236}">
                  <a16:creationId xmlns:a16="http://schemas.microsoft.com/office/drawing/2014/main" id="{D9E922FB-7F3A-4300-8DC9-99A4E2F6B5B4}"/>
                </a:ext>
              </a:extLst>
            </p:cNvPr>
            <p:cNvSpPr txBox="1">
              <a:spLocks/>
            </p:cNvSpPr>
            <p:nvPr/>
          </p:nvSpPr>
          <p:spPr>
            <a:xfrm>
              <a:off x="4727727" y="4171685"/>
              <a:ext cx="7312258" cy="69762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71120" tIns="71120" rIns="71120" bIns="71120" numCol="1" anchor="ctr">
              <a:spAutoFit/>
            </a:bodyPr>
            <a:lstStyle>
              <a:lvl1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marL="0" indent="0" algn="l" defTabSz="82169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3600" b="1" i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나눔고딕" charset="0"/>
                </a:rPr>
                <a:t>객관적인 </a:t>
              </a:r>
              <a:r>
                <a:rPr lang="ko-KR" altLang="en-US" sz="3600" b="1" i="1" dirty="0">
                  <a:solidFill>
                    <a:srgbClr val="FF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나눔고딕" charset="0"/>
                </a:rPr>
                <a:t>중소기업 맞춤형 </a:t>
              </a:r>
              <a:r>
                <a:rPr lang="en-US" altLang="ko-KR" sz="3600" b="1" i="1" dirty="0">
                  <a:solidFill>
                    <a:srgbClr val="FF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나눔고딕" charset="0"/>
                </a:rPr>
                <a:t>ESG </a:t>
              </a:r>
              <a:r>
                <a:rPr lang="ko-KR" altLang="en-US" sz="3600" b="1" i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나눔고딕" charset="0"/>
                </a:rPr>
                <a:t>평가</a:t>
              </a:r>
              <a:r>
                <a:rPr lang="ko-KR" altLang="en-US" sz="3200" b="1" cap="none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나눔고딕" charset="0"/>
                </a:rPr>
                <a:t> </a:t>
              </a:r>
              <a:endParaRPr lang="ko-KR" altLang="en-US" sz="3600" b="1" cap="none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나눔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22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DDC6ABD-5FEC-3E45-A5B9-6BE623E2E8A1}"/>
              </a:ext>
            </a:extLst>
          </p:cNvPr>
          <p:cNvGrpSpPr/>
          <p:nvPr/>
        </p:nvGrpSpPr>
        <p:grpSpPr>
          <a:xfrm>
            <a:off x="3811049" y="2983261"/>
            <a:ext cx="4563429" cy="625812"/>
            <a:chOff x="399534" y="1718177"/>
            <a:chExt cx="4563429" cy="625812"/>
          </a:xfrm>
        </p:grpSpPr>
        <p:sp>
          <p:nvSpPr>
            <p:cNvPr id="18" name="Faster">
              <a:extLst>
                <a:ext uri="{FF2B5EF4-FFF2-40B4-BE49-F238E27FC236}">
                  <a16:creationId xmlns:a16="http://schemas.microsoft.com/office/drawing/2014/main" id="{1DFEDF50-538C-B740-9165-B75B4150DDC9}"/>
                </a:ext>
              </a:extLst>
            </p:cNvPr>
            <p:cNvSpPr txBox="1">
              <a:spLocks/>
            </p:cNvSpPr>
            <p:nvPr/>
          </p:nvSpPr>
          <p:spPr>
            <a:xfrm>
              <a:off x="399534" y="1718177"/>
              <a:ext cx="4563429" cy="625812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r>
                <a:rPr lang="en-US" altLang="ko-KR" sz="3600" b="1" dirty="0"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ESG </a:t>
              </a:r>
              <a:r>
                <a:rPr lang="ko-KR" altLang="en-US" sz="3600" b="1" dirty="0"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KoPubWorldDotum_Pro" pitchFamily="2" charset="-127"/>
                </a:rPr>
                <a:t>역량진단프로그램</a:t>
              </a:r>
              <a:endParaRPr lang="ko-KR" altLang="en-US" sz="3600" b="1" dirty="0">
                <a:solidFill>
                  <a:srgbClr val="014898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Dotum_Pro Light" pitchFamily="2" charset="-127"/>
              </a:endParaRPr>
            </a:p>
          </p:txBody>
        </p:sp>
        <p:sp>
          <p:nvSpPr>
            <p:cNvPr id="15" name="Faster">
              <a:extLst>
                <a:ext uri="{FF2B5EF4-FFF2-40B4-BE49-F238E27FC236}">
                  <a16:creationId xmlns:a16="http://schemas.microsoft.com/office/drawing/2014/main" id="{69CC5C65-627F-C249-AE8D-E3596BF83582}"/>
                </a:ext>
              </a:extLst>
            </p:cNvPr>
            <p:cNvSpPr txBox="1">
              <a:spLocks/>
            </p:cNvSpPr>
            <p:nvPr/>
          </p:nvSpPr>
          <p:spPr>
            <a:xfrm>
              <a:off x="552040" y="1748955"/>
              <a:ext cx="71879" cy="564257"/>
            </a:xfrm>
            <a:prstGeom prst="rect">
              <a:avLst/>
            </a:prstGeom>
            <a:ln w="12700" cap="flat" cmpd="sng">
              <a:prstDash val="solid"/>
              <a:miter lim="800000"/>
            </a:ln>
          </p:spPr>
          <p:txBody>
            <a:bodyPr vert="horz" wrap="none" lIns="35560" tIns="35560" rIns="35560" bIns="35560" numCol="1" anchor="t">
              <a:spAutoFit/>
            </a:bodyPr>
            <a:lstStyle>
              <a:lvl1pPr marL="0" indent="0" algn="l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en-GB" altLang="en-US" sz="8000" b="0">
                  <a:solidFill>
                    <a:srgbClr val="FFFFFF"/>
                  </a:solidFill>
                  <a:latin typeface="Gotham Bold" charset="0"/>
                  <a:ea typeface="Gotham Bold" charset="0"/>
                  <a:cs typeface="Gotham Bold" charset="0"/>
                </a:defRPr>
              </a:lvl1pPr>
            </a:lstStyle>
            <a:p>
              <a:pPr defTabSz="410845" hangingPunct="0"/>
              <a:endParaRPr lang="ko-KR" altLang="en-US" sz="3200" b="1" dirty="0">
                <a:solidFill>
                  <a:srgbClr val="EC0024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  <a:cs typeface="KoPubWorldDotum_Pro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684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2286B15-7D63-B442-8AB1-8EC045C52E27}"/>
              </a:ext>
            </a:extLst>
          </p:cNvPr>
          <p:cNvGraphicFramePr>
            <a:graphicFrameLocks noGrp="1"/>
          </p:cNvGraphicFramePr>
          <p:nvPr/>
        </p:nvGraphicFramePr>
        <p:xfrm>
          <a:off x="646028" y="1370591"/>
          <a:ext cx="5994113" cy="46481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9353">
                  <a:extLst>
                    <a:ext uri="{9D8B030D-6E8A-4147-A177-3AD203B41FA5}">
                      <a16:colId xmlns:a16="http://schemas.microsoft.com/office/drawing/2014/main" val="2517804750"/>
                    </a:ext>
                  </a:extLst>
                </a:gridCol>
                <a:gridCol w="1600639">
                  <a:extLst>
                    <a:ext uri="{9D8B030D-6E8A-4147-A177-3AD203B41FA5}">
                      <a16:colId xmlns:a16="http://schemas.microsoft.com/office/drawing/2014/main" val="3968782919"/>
                    </a:ext>
                  </a:extLst>
                </a:gridCol>
                <a:gridCol w="2318682">
                  <a:extLst>
                    <a:ext uri="{9D8B030D-6E8A-4147-A177-3AD203B41FA5}">
                      <a16:colId xmlns:a16="http://schemas.microsoft.com/office/drawing/2014/main" val="4293070043"/>
                    </a:ext>
                  </a:extLst>
                </a:gridCol>
                <a:gridCol w="1265439">
                  <a:extLst>
                    <a:ext uri="{9D8B030D-6E8A-4147-A177-3AD203B41FA5}">
                      <a16:colId xmlns:a16="http://schemas.microsoft.com/office/drawing/2014/main" val="786578102"/>
                    </a:ext>
                  </a:extLst>
                </a:gridCol>
              </a:tblGrid>
              <a:tr h="2747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세부 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존재 여부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64135"/>
                  </a:ext>
                </a:extLst>
              </a:tr>
              <a:tr h="38829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온실가스 배출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직접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Scope1)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회사가 소유하고 관리하는 물리적 장치나 공장에서 대기중으로 방출하는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 온실가스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종합 센터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88"/>
                  </a:ext>
                </a:extLst>
              </a:tr>
              <a:tr h="388291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간접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Scope2)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회사가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소비용으로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매입 또는 획득한 전기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냉난방 및 증기 배출에 기인한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 온실가스 종합 센터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500256"/>
                  </a:ext>
                </a:extLst>
              </a:tr>
              <a:tr h="388291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배출 집약도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생산 기타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조직별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 미터법의 단위당 배출된 온실가스 배출량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 온실가스 종합 센터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5951488"/>
                  </a:ext>
                </a:extLst>
              </a:tr>
              <a:tr h="2014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에너지 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직접 에너지 사용량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조직이 소유하거나 관리하는 주체의 에너지 소비량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한국에너지공단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894215"/>
                  </a:ext>
                </a:extLst>
              </a:tr>
              <a:tr h="388291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간접 에너지 사용량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판매 제품의 사용 및 폐기처리 등 조직 밖에서 소비된 에너지 소비량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한국에너지공단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217106"/>
                  </a:ext>
                </a:extLst>
              </a:tr>
              <a:tr h="201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 사용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 사용 총량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조직의 물 사용 총량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수자원공사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461068"/>
                  </a:ext>
                </a:extLst>
              </a:tr>
              <a:tr h="201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폐기물 배출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폐기물 배출 총량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매립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재활용 등 처리 방법 별로 폐기물의 총 중량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4360739"/>
                  </a:ext>
                </a:extLst>
              </a:tr>
              <a:tr h="201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법규위반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사고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법규 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사고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법규 위반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환경 관련 사고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환경부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979374"/>
                  </a:ext>
                </a:extLst>
              </a:tr>
              <a:tr h="20144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환경경영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정책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환경정책 및 조직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254372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기후변화 대응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9612047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성과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 비즈니스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720755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폐기물 배출량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재활용률 등 환경경영 성과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3586483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이해관계자 소통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984862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검증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협력업체 환경경영 지원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168935"/>
                  </a:ext>
                </a:extLst>
              </a:tr>
              <a:tr h="20144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친환경제품 개발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환경친화적 제품개발 노력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친환경제품 개발 활동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4754553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 특허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8429043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친환경제품 인증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0125906"/>
                  </a:ext>
                </a:extLst>
              </a:tr>
              <a:tr h="201445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제품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환경성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개선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511876"/>
                  </a:ext>
                </a:extLst>
              </a:tr>
            </a:tbl>
          </a:graphicData>
        </a:graphic>
      </p:graphicFrame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8029D733-8C2B-BE45-89BA-D5146CC030D2}"/>
              </a:ext>
            </a:extLst>
          </p:cNvPr>
          <p:cNvSpPr/>
          <p:nvPr/>
        </p:nvSpPr>
        <p:spPr>
          <a:xfrm>
            <a:off x="6739354" y="3541427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0070C0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44900F-FBCD-6341-8124-7EC5C4B7F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80299"/>
              </p:ext>
            </p:extLst>
          </p:nvPr>
        </p:nvGraphicFramePr>
        <p:xfrm>
          <a:off x="7324045" y="1370592"/>
          <a:ext cx="4253451" cy="41098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826">
                  <a:extLst>
                    <a:ext uri="{9D8B030D-6E8A-4147-A177-3AD203B41FA5}">
                      <a16:colId xmlns:a16="http://schemas.microsoft.com/office/drawing/2014/main" val="3574773138"/>
                    </a:ext>
                  </a:extLst>
                </a:gridCol>
                <a:gridCol w="3154625">
                  <a:extLst>
                    <a:ext uri="{9D8B030D-6E8A-4147-A177-3AD203B41FA5}">
                      <a16:colId xmlns:a16="http://schemas.microsoft.com/office/drawing/2014/main" val="2499186144"/>
                    </a:ext>
                  </a:extLst>
                </a:gridCol>
              </a:tblGrid>
              <a:tr h="262520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선정</a:t>
                      </a:r>
                      <a:r>
                        <a:rPr lang="en-US" altLang="x-none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65978"/>
                  </a:ext>
                </a:extLst>
              </a:tr>
              <a:tr h="87109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법규</a:t>
                      </a:r>
                      <a:endParaRPr lang="en-US" altLang="ko-KR" sz="10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위반 </a:t>
                      </a:r>
                      <a:r>
                        <a:rPr lang="en-US" altLang="ko-KR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 </a:t>
                      </a:r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사고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환경규제에 대한 위반 건수의 경우에는 결국 환경을 보전하기 위해 만들어진 규제에 대해서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기업이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얼마나 인지하고 있는지를 파악하는 부분이기 때문에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중요하다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생각했습니다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전 세계적으로 규제를 위반한 기업들을 대상으로 탄소배출세 혹은 환경 부담금 등을 부과하는 추세를 고려하게 되면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이러한 부분이 가장 우선적으로 나타내야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한다고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719477"/>
                  </a:ext>
                </a:extLst>
              </a:tr>
              <a:tr h="7049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재사용용수 비율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사용용수</a:t>
                      </a:r>
                      <a:r>
                        <a:rPr lang="x-none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비율은 기업의 환경 측면에 노력을 파악하는데 있어서 매우 중요한 </a:t>
                      </a:r>
                      <a:r>
                        <a:rPr lang="ko-KR" altLang="x-none" sz="800" b="0" i="0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재사용용수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를 얼마만큼 사용하는지에 따라서 기업의 환경적 측면의 노력을 알아볼 수 있는 부분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이라 판단하였습니다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932504"/>
                  </a:ext>
                </a:extLst>
              </a:tr>
              <a:tr h="4081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온실가스 배출량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온실가스 관련 에너지를 활용한다는 점은 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차적이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나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직접적으로 환경에 유해를 가하는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행위이기에 중요하다 판단하였습니다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012003"/>
                  </a:ext>
                </a:extLst>
              </a:tr>
              <a:tr h="704939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000" b="1" i="0" dirty="0">
                          <a:latin typeface="NanumGothic" panose="020D0604000000000000" pitchFamily="34" charset="-127"/>
                        </a:rPr>
                        <a:t>환경</a:t>
                      </a:r>
                      <a:r>
                        <a:rPr lang="ko-KR" altLang="en-US" sz="1000" b="1" i="0">
                          <a:latin typeface="NanumGothic" panose="020D0604000000000000" pitchFamily="34" charset="-127"/>
                        </a:rPr>
                        <a:t>인증제도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환경관련해서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인증을 받거나 수상을 한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기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업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들이 많이 있다는 것을 확인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할 수 있었습니다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이러한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인증과 수상 경력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은 기업의 환경적 노력을 평가하기에 객관적이고 효과적인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지표라고 판단하였습니다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2804830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나눔고딕" pitchFamily="2" charset="-127"/>
                          <a:ea typeface="나눔고딕" pitchFamily="2" charset="-127"/>
                        </a:rPr>
                        <a:t>에너지 사용량</a:t>
                      </a:r>
                      <a:endParaRPr lang="x-none" altLang="en-US" sz="1000" b="1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기업에서 사용하는 직접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간접 에너지 소비량은 환경에 지대한 영향을 미치는 지표입니다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친환경 에너지 사용 추세를 측정함으로써 해당 기업의 환경 개선에 대한 의지를 확인할 수 있을 것으로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5097375"/>
                  </a:ext>
                </a:extLst>
              </a:tr>
              <a:tr h="4981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나눔고딕" pitchFamily="2" charset="-127"/>
                          <a:ea typeface="나눔고딕" pitchFamily="2" charset="-127"/>
                        </a:rPr>
                        <a:t>회사차량사용비율</a:t>
                      </a:r>
                      <a:endParaRPr lang="x-none" altLang="en-US" sz="1000" b="1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dirty="0">
                          <a:latin typeface="나눔고딕" pitchFamily="2" charset="-127"/>
                          <a:ea typeface="나눔고딕" pitchFamily="2" charset="-127"/>
                        </a:rPr>
                        <a:t>차량 매연은 환경 유해를 유발하는 주요 원인 중 하나입니다</a:t>
                      </a:r>
                      <a:r>
                        <a:rPr lang="en-US" altLang="ko-KR" sz="800" b="0" i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800" b="0" i="0" dirty="0">
                          <a:latin typeface="나눔고딕" pitchFamily="2" charset="-127"/>
                          <a:ea typeface="나눔고딕" pitchFamily="2" charset="-127"/>
                        </a:rPr>
                        <a:t>임직원 출퇴근 시 </a:t>
                      </a:r>
                      <a:r>
                        <a:rPr lang="ko-KR" altLang="en-US" sz="8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자차가</a:t>
                      </a:r>
                      <a:r>
                        <a:rPr lang="ko-KR" altLang="en-US" sz="800" b="0" i="0" dirty="0">
                          <a:latin typeface="나눔고딕" pitchFamily="2" charset="-127"/>
                          <a:ea typeface="나눔고딕" pitchFamily="2" charset="-127"/>
                        </a:rPr>
                        <a:t> 아닌 회사 차량을 이용하는 비중을 확인함으로써 매연 감소를 위한 기업의 노력을 평가할 수 있을 것으로 판단했습니다</a:t>
                      </a:r>
                      <a:r>
                        <a:rPr lang="en-US" altLang="ko-KR" sz="800" b="0" i="0" dirty="0">
                          <a:latin typeface="나눔고딕" pitchFamily="2" charset="-127"/>
                          <a:ea typeface="나눔고딕" pitchFamily="2" charset="-127"/>
                        </a:rPr>
                        <a:t>.</a:t>
                      </a:r>
                      <a:endParaRPr lang="x-none" altLang="en-US" sz="8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3911257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초기 모델링을 위해 </a:t>
            </a:r>
            <a:r>
              <a:rPr lang="ko-KR" altLang="en-US" sz="1600" b="1" u="sng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한국거래소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에서 실시하는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K-ESG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환경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(E)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중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6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가지를 선정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C98672-A0DF-4DBD-B688-6305D77B45D8}"/>
              </a:ext>
            </a:extLst>
          </p:cNvPr>
          <p:cNvGrpSpPr/>
          <p:nvPr/>
        </p:nvGrpSpPr>
        <p:grpSpPr>
          <a:xfrm>
            <a:off x="355949" y="-34308"/>
            <a:ext cx="6691214" cy="630788"/>
            <a:chOff x="355949" y="45286"/>
            <a:chExt cx="6691214" cy="63078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BE737BB-39A1-4E5E-B5BF-69581E7A21D1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C8BBD2-D484-4C1E-B0A6-09B45B68B20C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910729-278D-4AEF-9CC5-F6528AB74FE8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878104-FA69-4D2C-89AC-FA8108030160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62DC11-EB7F-4D46-B317-AF473063FC81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1A7EFD9B-1289-4FAF-9F3A-FC72B19EA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444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초기 모델링을 위해 </a:t>
            </a:r>
            <a:r>
              <a:rPr lang="ko-KR" altLang="en-US" sz="1600" b="1" u="sng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한국거래소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에서 실시하는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K-ESG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사회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(S)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중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6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가지를 선정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3C6DD7A-F01D-5545-B8DC-144D6F6B2D15}"/>
              </a:ext>
            </a:extLst>
          </p:cNvPr>
          <p:cNvGraphicFramePr>
            <a:graphicFrameLocks noGrp="1"/>
          </p:cNvGraphicFramePr>
          <p:nvPr/>
        </p:nvGraphicFramePr>
        <p:xfrm>
          <a:off x="635286" y="1377828"/>
          <a:ext cx="5994113" cy="530921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9353">
                  <a:extLst>
                    <a:ext uri="{9D8B030D-6E8A-4147-A177-3AD203B41FA5}">
                      <a16:colId xmlns:a16="http://schemas.microsoft.com/office/drawing/2014/main" val="2517804750"/>
                    </a:ext>
                  </a:extLst>
                </a:gridCol>
                <a:gridCol w="1600639">
                  <a:extLst>
                    <a:ext uri="{9D8B030D-6E8A-4147-A177-3AD203B41FA5}">
                      <a16:colId xmlns:a16="http://schemas.microsoft.com/office/drawing/2014/main" val="3968782919"/>
                    </a:ext>
                  </a:extLst>
                </a:gridCol>
                <a:gridCol w="2318682">
                  <a:extLst>
                    <a:ext uri="{9D8B030D-6E8A-4147-A177-3AD203B41FA5}">
                      <a16:colId xmlns:a16="http://schemas.microsoft.com/office/drawing/2014/main" val="4293070043"/>
                    </a:ext>
                  </a:extLst>
                </a:gridCol>
                <a:gridCol w="1265439">
                  <a:extLst>
                    <a:ext uri="{9D8B030D-6E8A-4147-A177-3AD203B41FA5}">
                      <a16:colId xmlns:a16="http://schemas.microsoft.com/office/drawing/2014/main" val="786578102"/>
                    </a:ext>
                  </a:extLst>
                </a:gridCol>
              </a:tblGrid>
              <a:tr h="2194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세부 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존재 여부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64135"/>
                  </a:ext>
                </a:extLst>
              </a:tr>
              <a:tr h="190346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임직원 현황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평등 및 다양성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고용형태별 임직원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88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차별 관련 제재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내용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500256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인적자원관리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임직원 교육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5951488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역량 개발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894215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급여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217106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복리후생비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461068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고용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4360739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조직문화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979374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인권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인권정책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254372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교육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9612047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노동 관행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720755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신규고용 및 이직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신규 고용 근로자 및 이직 근로자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3586483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청년인턴 채용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청년인턴 채용 현황 및 정규직 전환 비율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984862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육아휴직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육아휴직 사용 임직원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168935"/>
                  </a:ext>
                </a:extLst>
              </a:tr>
              <a:tr h="19034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보건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산업재해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업무상 사망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부상 및 질병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4754553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근로환경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사업장 안전관련 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8429043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보건안전시스템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한국산업안전보건공단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0125906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안전보건경영시스템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외부인증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한국산업안전보건공단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511876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산재다발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사업자 지정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552513"/>
                  </a:ext>
                </a:extLst>
              </a:tr>
              <a:tr h="26071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제품안전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제품 리콜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수거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파기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회수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시정조치 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043578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광고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광고 규제 위반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560196"/>
                  </a:ext>
                </a:extLst>
              </a:tr>
              <a:tr h="1903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정보보안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개인정보 보호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개인정보 보호 위반 건수 및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3019766"/>
                  </a:ext>
                </a:extLst>
              </a:tr>
              <a:tr h="26071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공정경쟁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공정경쟁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시장지배적지위 남용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내부거래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하도급거래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가맹사업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대리점 거래 관련 법규 위반 건수 조치 내용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3238585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사회책임경영 정책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사회책임경영 전략 및 목표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5258914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협력사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공급망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0503920"/>
                  </a:ext>
                </a:extLst>
              </a:tr>
              <a:tr h="190346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동반성장 관련 성과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뉴스 및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기사 자료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크롤링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3280032"/>
                  </a:ext>
                </a:extLst>
              </a:tr>
            </a:tbl>
          </a:graphicData>
        </a:graphic>
      </p:graphicFrame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523F5DD1-2B7D-6A4C-B6EF-B80BBB3FBE0D}"/>
              </a:ext>
            </a:extLst>
          </p:cNvPr>
          <p:cNvSpPr/>
          <p:nvPr/>
        </p:nvSpPr>
        <p:spPr>
          <a:xfrm>
            <a:off x="6739354" y="3548663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0070C0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0A07555-7964-514B-8594-CC6F8B6DF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81233"/>
              </p:ext>
            </p:extLst>
          </p:nvPr>
        </p:nvGraphicFramePr>
        <p:xfrm>
          <a:off x="7349233" y="1377830"/>
          <a:ext cx="4253451" cy="4131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826">
                  <a:extLst>
                    <a:ext uri="{9D8B030D-6E8A-4147-A177-3AD203B41FA5}">
                      <a16:colId xmlns:a16="http://schemas.microsoft.com/office/drawing/2014/main" val="3574773138"/>
                    </a:ext>
                  </a:extLst>
                </a:gridCol>
                <a:gridCol w="3154625">
                  <a:extLst>
                    <a:ext uri="{9D8B030D-6E8A-4147-A177-3AD203B41FA5}">
                      <a16:colId xmlns:a16="http://schemas.microsoft.com/office/drawing/2014/main" val="2499186144"/>
                    </a:ext>
                  </a:extLst>
                </a:gridCol>
              </a:tblGrid>
              <a:tr h="247382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선정</a:t>
                      </a:r>
                      <a:r>
                        <a:rPr lang="en-US" altLang="x-none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65978"/>
                  </a:ext>
                </a:extLst>
              </a:tr>
              <a:tr h="7426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</a:rPr>
                        <a:t>신규채용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최근 청년 실업 문제가 대두됨에 따라 기업의 사회적 책임의 일환으로서 신규 채용에 대한 요구가 지속되고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이에 따라 기업의 신규 채용 규모를 파악함으로써 해당 기업의 사회적 책임 부담 의지를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719477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정규직 비율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비정규직 이슈는 우리나라 고용 시장의 고질적 문제입니다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전체 임직원 중 정규직 비율을 측정하여 해당 기업이 임직원에게 얼마나 큰 고용 안정성을 보장하는지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932504"/>
                  </a:ext>
                </a:extLst>
              </a:tr>
              <a:tr h="7073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법 </a:t>
                      </a:r>
                      <a:r>
                        <a:rPr lang="en-US" altLang="ko-KR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 </a:t>
                      </a:r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규제 위반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사회적으로 합의된 법과 규제를 위반하지 않는 것은 기업의 중요한 책임 중 하나입니다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기업의 법 및 규제 위반 유무를 조사함으로써 해당 기업의 준법 사항을 확인할 수 있을 것으로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012003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여성 구성원 비율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직원 비율에 있어서 형평성을 측정할 수 있는 양성 평등지수 관련해서는 여성 고용 비율이 적합할 것 같아서 선정하였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특히 최근 들어 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ESG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에서 가장 중요시하는 부분이 여성에 사회진출이기 때문에 중요도를 고려하였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습니</a:t>
                      </a:r>
                      <a:r>
                        <a:rPr lang="ko-KR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다</a:t>
                      </a:r>
                      <a:r>
                        <a:rPr lang="en-US" altLang="x-none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x-none" altLang="x-none" sz="800" b="0" i="0" dirty="0">
                          <a:effectLst/>
                          <a:latin typeface="NanumGothic" panose="020D0604000000000000" pitchFamily="34" charset="-127"/>
                        </a:rPr>
                        <a:t> 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2804830"/>
                  </a:ext>
                </a:extLst>
              </a:tr>
              <a:tr h="6241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여성 급여 비율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여성 구성원 비율과 마찬가지로 남성 대비 여성 급여 비율은 양성 평등지수와 관련하여 중요한 지표입니다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여성 구성원 비율이 양적인 양성평등을 의미하는 것이라면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여성 급여 비율은 질적인 양성평등을 뜻한다고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5097375"/>
                  </a:ext>
                </a:extLst>
              </a:tr>
              <a:tr h="469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나눔고딕" pitchFamily="2" charset="-127"/>
                          <a:ea typeface="나눔고딕" pitchFamily="2" charset="-127"/>
                        </a:rPr>
                        <a:t>근속연수</a:t>
                      </a:r>
                      <a:endParaRPr lang="x-none" altLang="en-US" sz="1000" b="1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dirty="0">
                          <a:latin typeface="나눔고딕" pitchFamily="2" charset="-127"/>
                          <a:ea typeface="나눔고딕" pitchFamily="2" charset="-127"/>
                        </a:rPr>
                        <a:t>사회적 가치를 중시하는 기업은 임직원의 고용 안정성을 중시합니다</a:t>
                      </a:r>
                      <a:r>
                        <a:rPr lang="en-US" altLang="ko-KR" sz="800" b="0" i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800" b="0" i="0" dirty="0">
                          <a:latin typeface="나눔고딕" pitchFamily="2" charset="-127"/>
                          <a:ea typeface="나눔고딕" pitchFamily="2" charset="-127"/>
                        </a:rPr>
                        <a:t>근속연수를 통해 해당 기업의 임직원 고용보장에 대한 의지를 판단하였습니다</a:t>
                      </a:r>
                      <a:r>
                        <a:rPr lang="en-US" altLang="ko-KR" sz="800" b="0" i="0" dirty="0">
                          <a:latin typeface="나눔고딕" pitchFamily="2" charset="-127"/>
                          <a:ea typeface="나눔고딕" pitchFamily="2" charset="-127"/>
                        </a:rPr>
                        <a:t>.</a:t>
                      </a:r>
                      <a:endParaRPr lang="x-none" altLang="en-US" sz="8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558447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13B948-B9BE-4F2A-9BE2-5A121DFB5A93}"/>
              </a:ext>
            </a:extLst>
          </p:cNvPr>
          <p:cNvGrpSpPr/>
          <p:nvPr/>
        </p:nvGrpSpPr>
        <p:grpSpPr>
          <a:xfrm>
            <a:off x="355949" y="-27866"/>
            <a:ext cx="6691214" cy="630788"/>
            <a:chOff x="355949" y="45286"/>
            <a:chExt cx="6691214" cy="6307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DC8C2D5-0A1B-4E72-B3DE-1534398D52B5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C1E3D6-2537-468E-922A-2451CB9A784E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03EDA81-9243-44C3-B364-E75D6210820C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5F252C-EB27-46A4-9F4A-E27DA37B126A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FA8799-84BF-49F5-BDDB-0711C81DAB36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6B863BF7-D6B8-4B8D-8342-717CBB75C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4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839299"/>
            <a:ext cx="10511873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초기 모델링을 위해 </a:t>
            </a:r>
            <a:r>
              <a:rPr lang="ko-KR" altLang="en-US" sz="1600" b="1" u="sng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한국거래소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에서 실시하는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K-ESG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지배구조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(G)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중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6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가지를 선정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F8E8C1B-15DE-9F49-B9D2-497E6E37DDE2}"/>
              </a:ext>
            </a:extLst>
          </p:cNvPr>
          <p:cNvGraphicFramePr>
            <a:graphicFrameLocks noGrp="1"/>
          </p:cNvGraphicFramePr>
          <p:nvPr/>
        </p:nvGraphicFramePr>
        <p:xfrm>
          <a:off x="635286" y="1370592"/>
          <a:ext cx="5994113" cy="53834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9353">
                  <a:extLst>
                    <a:ext uri="{9D8B030D-6E8A-4147-A177-3AD203B41FA5}">
                      <a16:colId xmlns:a16="http://schemas.microsoft.com/office/drawing/2014/main" val="2517804750"/>
                    </a:ext>
                  </a:extLst>
                </a:gridCol>
                <a:gridCol w="1600639">
                  <a:extLst>
                    <a:ext uri="{9D8B030D-6E8A-4147-A177-3AD203B41FA5}">
                      <a16:colId xmlns:a16="http://schemas.microsoft.com/office/drawing/2014/main" val="3968782919"/>
                    </a:ext>
                  </a:extLst>
                </a:gridCol>
                <a:gridCol w="2318682">
                  <a:extLst>
                    <a:ext uri="{9D8B030D-6E8A-4147-A177-3AD203B41FA5}">
                      <a16:colId xmlns:a16="http://schemas.microsoft.com/office/drawing/2014/main" val="4293070043"/>
                    </a:ext>
                  </a:extLst>
                </a:gridCol>
                <a:gridCol w="1265439">
                  <a:extLst>
                    <a:ext uri="{9D8B030D-6E8A-4147-A177-3AD203B41FA5}">
                      <a16:colId xmlns:a16="http://schemas.microsoft.com/office/drawing/2014/main" val="786578102"/>
                    </a:ext>
                  </a:extLst>
                </a:gridCol>
              </a:tblGrid>
              <a:tr h="2110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세부 지표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존재 여부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</a:endParaRPr>
                    </a:p>
                  </a:txBody>
                  <a:tcPr marL="6435" marR="6435" marT="643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464135"/>
                  </a:ext>
                </a:extLst>
              </a:tr>
              <a:tr h="198939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대응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경영진의 역할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이슈의 파악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관리와 관련한 경영진의 역할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21988"/>
                  </a:ext>
                </a:extLst>
              </a:tr>
              <a:tr h="198939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위험 및 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관련 위험 및 기회에 대한 평가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500256"/>
                  </a:ext>
                </a:extLst>
              </a:tr>
              <a:tr h="1989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이해관계자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이해관계자 참여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이해관계자의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ESG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프로세스 참여 방식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95951488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 다양성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6894215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 활동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6217106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대표이사와 이사회 의장의 분리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461068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 구조의 독립성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94360739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이사회의 사외 이사 구성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3979374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보상위원회 설치 및 구성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254372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이사 보수 정책 적정성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9612047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 권리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9720755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3586483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경영권 보호장치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984862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 의견 수렴 장치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168935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주주총회 공시 시기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4754553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소유구조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소유구조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8429043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윤리경영 및 반부패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윤리경영 및 반부패 기준 존재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0125906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준법 현황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3511876"/>
                  </a:ext>
                </a:extLst>
              </a:tr>
              <a:tr h="19893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감사제도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감사의 독립성 수준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 기구 관련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552513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감사위원회 사외이사 비율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043578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장기 재직 감사 또는 감사위원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560196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 용역 비용 대비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비감사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용역 비용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3019766"/>
                  </a:ext>
                </a:extLst>
              </a:tr>
              <a:tr h="1989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법규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법규준수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지배구조 법규 위반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3238585"/>
                  </a:ext>
                </a:extLst>
              </a:tr>
              <a:tr h="1989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위험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부실로 인한 위험성 수준</a:t>
                      </a: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순자산 대비 관계사 우발채무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5258914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매출 거래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0503920"/>
                  </a:ext>
                </a:extLst>
              </a:tr>
              <a:tr h="198939"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altLang="en-US"/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관계사 매입 거래 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</a:rPr>
                        <a:t>DART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3280032"/>
                  </a:ext>
                </a:extLst>
              </a:tr>
            </a:tbl>
          </a:graphicData>
        </a:graphic>
      </p:graphicFrame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FBF320A2-689D-5A4A-A78F-8BE0FB777D41}"/>
              </a:ext>
            </a:extLst>
          </p:cNvPr>
          <p:cNvSpPr/>
          <p:nvPr/>
        </p:nvSpPr>
        <p:spPr>
          <a:xfrm>
            <a:off x="6739354" y="3541427"/>
            <a:ext cx="513347" cy="606798"/>
          </a:xfrm>
          <a:prstGeom prst="rightArrow">
            <a:avLst/>
          </a:prstGeom>
          <a:gradFill flip="none" rotWithShape="1">
            <a:gsLst>
              <a:gs pos="42000">
                <a:srgbClr val="0070C0"/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NanumGothic" panose="020D0604000000000000" pitchFamily="34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D7405B5-A8B2-C34D-AD05-A6869AA31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96215"/>
              </p:ext>
            </p:extLst>
          </p:nvPr>
        </p:nvGraphicFramePr>
        <p:xfrm>
          <a:off x="7359624" y="1370594"/>
          <a:ext cx="4253451" cy="4026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8826">
                  <a:extLst>
                    <a:ext uri="{9D8B030D-6E8A-4147-A177-3AD203B41FA5}">
                      <a16:colId xmlns:a16="http://schemas.microsoft.com/office/drawing/2014/main" val="3574773138"/>
                    </a:ext>
                  </a:extLst>
                </a:gridCol>
                <a:gridCol w="3154625">
                  <a:extLst>
                    <a:ext uri="{9D8B030D-6E8A-4147-A177-3AD203B41FA5}">
                      <a16:colId xmlns:a16="http://schemas.microsoft.com/office/drawing/2014/main" val="2499186144"/>
                    </a:ext>
                  </a:extLst>
                </a:gridCol>
              </a:tblGrid>
              <a:tr h="247382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선정</a:t>
                      </a:r>
                      <a:r>
                        <a:rPr lang="en-US" altLang="x-none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 </a:t>
                      </a:r>
                      <a:r>
                        <a:rPr lang="x-none" altLang="en-US" sz="11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</a:rPr>
                        <a:t>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65978"/>
                  </a:ext>
                </a:extLst>
              </a:tr>
              <a:tr h="6771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사외이사 비율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사외이사 비율은 기업의 의사결정에서 외부의 객관성을 보장할 수 있는 지표입니다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높은 사외이사 비율은 건전한 지배구조를 위한 하나의 요인이라고 판단하여 정량화된 지표로 만들었습니다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719477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배당정책 및 이행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배당정책을 수립하고 이에 맞게 이행하는 것은 자본주의 경제에서 중요한 역할을 차지합니다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주주의 권리를 보장하는 배당정책과 그 이행은 올바른 지배구조의 하나의 지표라고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932504"/>
                  </a:ext>
                </a:extLst>
              </a:tr>
              <a:tr h="5529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감사기구 전문성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회계 감사는 주주 및 이해관계자의 알 권리를 위해 필수적인 과정입니다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전문성을 가진 감사기구의 회계 감사를 통해 지배구조의 개선이 이루어질 수 있을 것으로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x-none" sz="800" b="0" i="0" kern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2012003"/>
                  </a:ext>
                </a:extLst>
              </a:tr>
              <a:tr h="6642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주주총회 </a:t>
                      </a:r>
                      <a:endParaRPr lang="en-US" altLang="ko-KR" sz="10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소집 공고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주주총회 소집 공고는 주주들의 정당한 권리 행사를 위해 필수적인 과정입니다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DART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공시를 활용하여 매 주주총회마다 올바른 소집 공고를 냈는지 유무를 정량화 지표로 만들었습니다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2804830"/>
                  </a:ext>
                </a:extLst>
              </a:tr>
              <a:tr h="6292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내부거래</a:t>
                      </a:r>
                      <a:endParaRPr lang="x-none" altLang="en-US" sz="1000" b="1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과도한 내부거래는 공정 경쟁에 위배될 뿐 아니라 불합리한 지배구조를 강화하는 요인 중 하나입니다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내부거래 규모와 내용을 통해 기업의 지배구조 개선에 대한 의지를 알 수 있을 것으로 판단했습니다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800" b="0" i="0" dirty="0"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5097375"/>
                  </a:ext>
                </a:extLst>
              </a:tr>
              <a:tr h="469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dirty="0">
                          <a:latin typeface="나눔고딕" pitchFamily="2" charset="-127"/>
                          <a:ea typeface="나눔고딕" pitchFamily="2" charset="-127"/>
                        </a:rPr>
                        <a:t>임원 </a:t>
                      </a:r>
                      <a:r>
                        <a:rPr lang="en-US" altLang="ko-KR" sz="1000" b="1" i="0" dirty="0"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1000" b="1" i="0" dirty="0">
                          <a:latin typeface="나눔고딕" pitchFamily="2" charset="-127"/>
                          <a:ea typeface="나눔고딕" pitchFamily="2" charset="-127"/>
                        </a:rPr>
                        <a:t>직원 </a:t>
                      </a:r>
                      <a:endParaRPr lang="en-US" altLang="ko-KR" sz="1000" b="1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/>
                      <a:r>
                        <a:rPr lang="ko-KR" altLang="en-US" sz="1000" b="1" i="0" dirty="0">
                          <a:latin typeface="나눔고딕" pitchFamily="2" charset="-127"/>
                          <a:ea typeface="나눔고딕" pitchFamily="2" charset="-127"/>
                        </a:rPr>
                        <a:t>보수 비율</a:t>
                      </a:r>
                      <a:endParaRPr lang="x-none" altLang="en-US" sz="1000" b="1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800" b="0" i="0" dirty="0">
                          <a:latin typeface="나눔고딕" pitchFamily="2" charset="-127"/>
                          <a:ea typeface="나눔고딕" pitchFamily="2" charset="-127"/>
                        </a:rPr>
                        <a:t>과도한 임원 </a:t>
                      </a:r>
                      <a:r>
                        <a:rPr lang="en-US" altLang="ko-KR" sz="800" b="0" i="0" dirty="0">
                          <a:latin typeface="나눔고딕" pitchFamily="2" charset="-127"/>
                          <a:ea typeface="나눔고딕" pitchFamily="2" charset="-127"/>
                        </a:rPr>
                        <a:t>/ </a:t>
                      </a:r>
                      <a:r>
                        <a:rPr lang="ko-KR" altLang="en-US" sz="800" b="0" i="0" dirty="0">
                          <a:latin typeface="나눔고딕" pitchFamily="2" charset="-127"/>
                          <a:ea typeface="나눔고딕" pitchFamily="2" charset="-127"/>
                        </a:rPr>
                        <a:t>직원 보수 비율 격차는 건전하지 못한 지배구조를 강화할 뿐 아니라 생산성에도 부정적 영향을 미칩니다</a:t>
                      </a:r>
                      <a:r>
                        <a:rPr lang="en-US" altLang="ko-KR" sz="800" b="0" i="0" dirty="0">
                          <a:latin typeface="나눔고딕" pitchFamily="2" charset="-127"/>
                          <a:ea typeface="나눔고딕" pitchFamily="2" charset="-127"/>
                        </a:rPr>
                        <a:t>. DART</a:t>
                      </a:r>
                      <a:r>
                        <a:rPr lang="ko-KR" altLang="en-US" sz="800" b="0" i="0" dirty="0">
                          <a:latin typeface="나눔고딕" pitchFamily="2" charset="-127"/>
                          <a:ea typeface="나눔고딕" pitchFamily="2" charset="-127"/>
                        </a:rPr>
                        <a:t>를 통해 임원과 직원의 평균 보수를 비교해 이를 정량화된 지표로 활용했습니다</a:t>
                      </a:r>
                      <a:r>
                        <a:rPr lang="en-US" altLang="ko-KR" sz="800" b="0" i="0" dirty="0">
                          <a:latin typeface="나눔고딕" pitchFamily="2" charset="-127"/>
                          <a:ea typeface="나눔고딕" pitchFamily="2" charset="-127"/>
                        </a:rPr>
                        <a:t>.</a:t>
                      </a:r>
                      <a:endParaRPr lang="x-none" altLang="en-US" sz="8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3322585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E1DD3E-1528-43AB-96B4-916FF22716B3}"/>
              </a:ext>
            </a:extLst>
          </p:cNvPr>
          <p:cNvGrpSpPr/>
          <p:nvPr/>
        </p:nvGrpSpPr>
        <p:grpSpPr>
          <a:xfrm>
            <a:off x="355949" y="-27866"/>
            <a:ext cx="6691214" cy="630788"/>
            <a:chOff x="355949" y="45286"/>
            <a:chExt cx="6691214" cy="63078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148C5-5EF2-4456-94AB-8BA1E74737A5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0B9BAF-4910-4FAD-BE7D-A4CC4CE2F4BA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4D22EC-0799-439F-B79F-D61C73DA5108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4EAD10-242B-498C-932D-1456F08B0970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E06F52-5F3F-43DC-BC08-6100FD0E56AC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B27F9F2A-CD85-43DF-9836-5A729379C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48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8BD7A1-DEC1-6D49-93F6-6C8E0E085A7A}"/>
              </a:ext>
            </a:extLst>
          </p:cNvPr>
          <p:cNvSpPr/>
          <p:nvPr/>
        </p:nvSpPr>
        <p:spPr>
          <a:xfrm>
            <a:off x="250862" y="943209"/>
            <a:ext cx="10511873" cy="42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환경 </a:t>
            </a:r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(E) 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지표</a:t>
            </a:r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  <a:cs typeface="Helvetica" panose="020B0604020202020204" pitchFamily="34" charset="0"/>
              </a:rPr>
              <a:t>의 데이터는 다음의 기준으로 정량화 함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  <a:cs typeface="Helvetica" panose="020B0604020202020204" pitchFamily="34" charset="0"/>
            </a:endParaRPr>
          </a:p>
        </p:txBody>
      </p:sp>
      <p:graphicFrame>
        <p:nvGraphicFramePr>
          <p:cNvPr id="18" name="표 11">
            <a:extLst>
              <a:ext uri="{FF2B5EF4-FFF2-40B4-BE49-F238E27FC236}">
                <a16:creationId xmlns:a16="http://schemas.microsoft.com/office/drawing/2014/main" id="{3B9C22B6-B634-DD43-BCB0-7EBD90EF21E3}"/>
              </a:ext>
            </a:extLst>
          </p:cNvPr>
          <p:cNvGraphicFramePr>
            <a:graphicFrameLocks noGrp="1"/>
          </p:cNvGraphicFramePr>
          <p:nvPr/>
        </p:nvGraphicFramePr>
        <p:xfrm>
          <a:off x="343031" y="1593290"/>
          <a:ext cx="11505933" cy="4371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33">
                  <a:extLst>
                    <a:ext uri="{9D8B030D-6E8A-4147-A177-3AD203B41FA5}">
                      <a16:colId xmlns:a16="http://schemas.microsoft.com/office/drawing/2014/main" val="4150090973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3995345475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1782214530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1305809372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1287033984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2103128520"/>
                    </a:ext>
                  </a:extLst>
                </a:gridCol>
                <a:gridCol w="1796450">
                  <a:extLst>
                    <a:ext uri="{9D8B030D-6E8A-4147-A177-3AD203B41FA5}">
                      <a16:colId xmlns:a16="http://schemas.microsoft.com/office/drawing/2014/main" val="3690776405"/>
                    </a:ext>
                  </a:extLst>
                </a:gridCol>
              </a:tblGrid>
              <a:tr h="361642">
                <a:tc rowSpan="2">
                  <a:txBody>
                    <a:bodyPr/>
                    <a:lstStyle/>
                    <a:p>
                      <a:pPr algn="ctr"/>
                      <a:r>
                        <a:rPr lang="x-none" altLang="en-US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</a:t>
                      </a:r>
                      <a:r>
                        <a:rPr lang="en-US" altLang="ko-KR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(E)</a:t>
                      </a: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altLang="en-US" sz="12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00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23597"/>
                  </a:ext>
                </a:extLst>
              </a:tr>
              <a:tr h="361642">
                <a:tc vMerge="1">
                  <a:txBody>
                    <a:bodyPr/>
                    <a:lstStyle/>
                    <a:p>
                      <a:pPr algn="ctr"/>
                      <a:r>
                        <a:rPr lang="x-none" altLang="en-US" sz="12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환경법규 위반 </a:t>
                      </a:r>
                      <a:r>
                        <a:rPr lang="en-US" altLang="ko-KR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 </a:t>
                      </a: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사고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에너지 사용량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온실가스 배출량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인증 제도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회사차량 사용 비율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재사용용수 비율</a:t>
                      </a:r>
                      <a:endParaRPr lang="x-none" altLang="en-US" sz="1100" b="1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40"/>
                  </a:ext>
                </a:extLst>
              </a:tr>
              <a:tr h="12161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정량화 방식</a:t>
                      </a:r>
                      <a:endParaRPr lang="x-none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(0~10)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점수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평가</a:t>
                      </a:r>
                      <a:r>
                        <a:rPr lang="x-none" altLang="x-none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x-none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위반 건수 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-US" altLang="x-none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점의 경우에는 위반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건수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이하로 분류</a:t>
                      </a:r>
                      <a:endParaRPr lang="en-US" altLang="ko-KR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5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개씩을 기준으로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10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점까지 점수를 차등화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함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재생에너지 사용 비율을 변수로 사용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x-none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온실</a:t>
                      </a:r>
                      <a:r>
                        <a:rPr lang="ko-KR" altLang="en-US" sz="9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가스 배출량을 </a:t>
                      </a: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변수로 사용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x-none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</a:t>
                      </a:r>
                      <a:r>
                        <a:rPr lang="ko-KR" altLang="en-US" sz="9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관련 인증 건수를 변수로 사용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출퇴근 시 </a:t>
                      </a:r>
                      <a:r>
                        <a:rPr lang="ko-KR" altLang="en-US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자차와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회사 차량 사용 비율을 변수로 사용</a:t>
                      </a:r>
                      <a:endParaRPr lang="en-US" altLang="x-none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 정화 시설 유무를 변수로 사용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4572282"/>
                  </a:ext>
                </a:extLst>
              </a:tr>
              <a:tr h="1216179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활용</a:t>
                      </a:r>
                      <a:r>
                        <a:rPr lang="ko-KR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자료</a:t>
                      </a:r>
                      <a:endParaRPr lang="x-none" altLang="en-US" sz="9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와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en-US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뉴스기사에서 </a:t>
                      </a:r>
                      <a:r>
                        <a:rPr lang="ko-KR" altLang="x-none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지속가능경영보고서를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활용</a:t>
                      </a:r>
                      <a:endParaRPr lang="en-US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공시되지 않은 경우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뉴스 </a:t>
                      </a:r>
                      <a:r>
                        <a:rPr lang="ko-KR" altLang="x-none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와</a:t>
                      </a:r>
                      <a:r>
                        <a:rPr lang="ko-KR" altLang="en-US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사이트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지속가능경영보고서와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DART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사업보고서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지속경영가능보고서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수상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건수의 편차가 크지 않았고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최대 수상 건수가 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20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미만이기에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공시되지 않은 경우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뉴스 </a:t>
                      </a:r>
                      <a:r>
                        <a:rPr lang="ko-KR" altLang="x-none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크롤러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용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관련 키워드를 활용한 뉴스 </a:t>
                      </a:r>
                      <a:r>
                        <a:rPr lang="ko-KR" altLang="x-none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크롤링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각각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개씩을 기준으로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부터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10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나타냄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관련 키워드를 활용한 뉴스 </a:t>
                      </a:r>
                      <a:r>
                        <a:rPr lang="ko-KR" altLang="x-none" sz="9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크롤링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각각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개씩을 기준으로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부터 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10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점으로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나타냄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566335"/>
                  </a:ext>
                </a:extLst>
              </a:tr>
              <a:tr h="1216179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9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“00</a:t>
                      </a:r>
                      <a:r>
                        <a:rPr lang="ko-KR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환경 위반</a:t>
                      </a:r>
                      <a:r>
                        <a:rPr lang="en-US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”, “00</a:t>
                      </a:r>
                      <a:r>
                        <a:rPr lang="ko-KR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폐기물</a:t>
                      </a:r>
                      <a:r>
                        <a:rPr lang="en-US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”, “00 </a:t>
                      </a:r>
                      <a:r>
                        <a:rPr lang="ko-KR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환경기준 초과</a:t>
                      </a:r>
                      <a:r>
                        <a:rPr lang="en-US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” </a:t>
                      </a:r>
                      <a:r>
                        <a:rPr lang="ko-KR" altLang="x-none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등의 </a:t>
                      </a:r>
                      <a:r>
                        <a:rPr lang="ko-KR" altLang="en-US" sz="9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키워드 사용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제조업의 경우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,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개별 사업장의 재생에너지 비율을 직접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나타냄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algn="l">
                        <a:buFont typeface="Wingdings" pitchFamily="2" charset="2"/>
                        <a:buChar char="§"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제조업이 아닌 경우에는 본사 내에서 활용되는 재생 에너지 비율</a:t>
                      </a:r>
                      <a:r>
                        <a:rPr lang="x-none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활용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en-US" sz="9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기업의 규모를 고려하여서 단순 수치가 아닌 전체에서 얼마인지를 나타내는 비율로 표현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함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기업의 규모 차이로 인한 데이터의 오류가 생기지 않게 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제작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“00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환경 인증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”, “00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기업 친환경 수상</a:t>
                      </a:r>
                      <a:r>
                        <a:rPr lang="en-US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” </a:t>
                      </a:r>
                      <a:r>
                        <a:rPr lang="ko-KR" altLang="x-none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등</a:t>
                      </a: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의 키워드 사용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.</a:t>
                      </a: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관련 키워드의 뉴스가 없을 경우 재무제표의 차량운반구를 활용</a:t>
                      </a: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x-none" altLang="x-none" sz="9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94185052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1513C47-8E19-40D2-AA3A-8DF7C3CF9B1E}"/>
              </a:ext>
            </a:extLst>
          </p:cNvPr>
          <p:cNvGrpSpPr/>
          <p:nvPr/>
        </p:nvGrpSpPr>
        <p:grpSpPr>
          <a:xfrm>
            <a:off x="355949" y="-27866"/>
            <a:ext cx="6691214" cy="630788"/>
            <a:chOff x="355949" y="45286"/>
            <a:chExt cx="6691214" cy="6307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71C141C-B83E-4F8E-9662-8A3B5D5B8DFC}"/>
                </a:ext>
              </a:extLst>
            </p:cNvPr>
            <p:cNvGrpSpPr/>
            <p:nvPr/>
          </p:nvGrpSpPr>
          <p:grpSpPr>
            <a:xfrm>
              <a:off x="1089186" y="260738"/>
              <a:ext cx="5957977" cy="307777"/>
              <a:chOff x="4045713" y="252512"/>
              <a:chExt cx="5957977" cy="30777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CC3A97-8BE3-4535-9BB6-11C61B0953D1}"/>
                  </a:ext>
                </a:extLst>
              </p:cNvPr>
              <p:cNvSpPr txBox="1"/>
              <p:nvPr/>
            </p:nvSpPr>
            <p:spPr>
              <a:xfrm>
                <a:off x="404571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Problem &amp; Needs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EDA336-74AE-4A6F-B941-018CEE5FA709}"/>
                  </a:ext>
                </a:extLst>
              </p:cNvPr>
              <p:cNvSpPr txBox="1"/>
              <p:nvPr/>
            </p:nvSpPr>
            <p:spPr>
              <a:xfrm>
                <a:off x="5725315" y="252512"/>
                <a:ext cx="1042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14898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Solution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489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047AA2-4805-490F-9183-6FB1312BB488}"/>
                  </a:ext>
                </a:extLst>
              </p:cNvPr>
              <p:cNvSpPr txBox="1"/>
              <p:nvPr/>
            </p:nvSpPr>
            <p:spPr>
              <a:xfrm>
                <a:off x="6825491" y="252512"/>
                <a:ext cx="149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Business Model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1BA3C7-E3AC-4073-8484-D88FBBB13E98}"/>
                  </a:ext>
                </a:extLst>
              </p:cNvPr>
              <p:cNvSpPr txBox="1"/>
              <p:nvPr/>
            </p:nvSpPr>
            <p:spPr>
              <a:xfrm>
                <a:off x="8382003" y="252512"/>
                <a:ext cx="1621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Growth Strategy </a:t>
                </a:r>
                <a:endPara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BA876A7-1963-40B4-9084-12E219377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97" t="18916" r="72439" b="20668"/>
            <a:stretch/>
          </p:blipFill>
          <p:spPr>
            <a:xfrm>
              <a:off x="355949" y="45286"/>
              <a:ext cx="559991" cy="630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18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14598</TotalTime>
  <Words>2790</Words>
  <Application>Microsoft Office PowerPoint</Application>
  <PresentationFormat>와이드스크린</PresentationFormat>
  <Paragraphs>558</Paragraphs>
  <Slides>29</Slides>
  <Notes>25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박정미</dc:creator>
  <cp:lastModifiedBy>알 수 없는 사용자</cp:lastModifiedBy>
  <cp:revision>492</cp:revision>
  <cp:lastPrinted>2021-07-29T15:10:20Z</cp:lastPrinted>
  <dcterms:created xsi:type="dcterms:W3CDTF">2021-07-20T05:49:35Z</dcterms:created>
  <dcterms:modified xsi:type="dcterms:W3CDTF">2022-05-07T02:46:02Z</dcterms:modified>
</cp:coreProperties>
</file>